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305" r:id="rId4"/>
    <p:sldId id="306" r:id="rId5"/>
    <p:sldId id="307" r:id="rId6"/>
    <p:sldId id="309" r:id="rId7"/>
    <p:sldId id="310" r:id="rId8"/>
    <p:sldId id="311" r:id="rId9"/>
    <p:sldId id="338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40" r:id="rId18"/>
    <p:sldId id="341" r:id="rId19"/>
    <p:sldId id="342" r:id="rId20"/>
    <p:sldId id="343" r:id="rId21"/>
    <p:sldId id="344" r:id="rId22"/>
  </p:sldIdLst>
  <p:sldSz cx="9144000" cy="6858000" type="screen4x3"/>
  <p:notesSz cx="9945688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836C-AEF2-431C-B0C9-989D0EE87D9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CE7D-7A3A-4645-A963-B559CF6C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1177-5B2B-428D-AC29-D326100FF76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C595-1119-4842-B28D-0A85818AA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1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17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695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96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20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85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19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8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34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4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8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13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333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10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32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18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1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4820E1-A91D-4A9A-A1FA-3C0068DB8433}" type="datetimeFigureOut">
              <a:rPr lang="id-ID" smtClean="0"/>
              <a:t>24/09/2019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BD1A02-307F-4C2A-A7A4-CFDD3CBE3E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927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382016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/>
              <a:t>SILATURAHIM DENGAN ORANG TUA /WALI MAHASISWA </a:t>
            </a:r>
            <a:r>
              <a:rPr lang="en-US" sz="3200" b="1" dirty="0" smtClean="0"/>
              <a:t>ANGKATAN </a:t>
            </a:r>
            <a:r>
              <a:rPr lang="en-US" sz="3200" b="1" dirty="0" smtClean="0"/>
              <a:t>2019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id-ID" sz="3200" b="1" dirty="0" smtClean="0"/>
              <a:t>FAKULTAS PSIKOLOGI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id-ID" sz="3200" b="1" dirty="0" smtClean="0"/>
              <a:t>UNIVERSITAS ISLAM BANDUNG</a:t>
            </a:r>
            <a:endParaRPr lang="id-ID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543800" cy="99898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Rabu</a:t>
            </a:r>
            <a:r>
              <a:rPr lang="en-US" sz="2000" b="1" dirty="0" smtClean="0">
                <a:solidFill>
                  <a:schemeClr val="bg1"/>
                </a:solidFill>
              </a:rPr>
              <a:t>, 25 SEPTEMBER</a:t>
            </a:r>
            <a:r>
              <a:rPr lang="id-ID" sz="2000" b="1" dirty="0" smtClean="0">
                <a:solidFill>
                  <a:schemeClr val="bg1"/>
                </a:solidFill>
              </a:rPr>
              <a:t> 201</a:t>
            </a:r>
            <a:r>
              <a:rPr lang="en-US" b="1" dirty="0">
                <a:solidFill>
                  <a:schemeClr val="bg1"/>
                </a:solidFill>
              </a:rPr>
              <a:t>9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Aula </a:t>
            </a:r>
            <a:r>
              <a:rPr lang="en-US" sz="2000" b="1" dirty="0" err="1" smtClean="0">
                <a:solidFill>
                  <a:schemeClr val="bg1"/>
                </a:solidFill>
              </a:rPr>
              <a:t>unisba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jl.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Tamansari</a:t>
            </a:r>
            <a:r>
              <a:rPr lang="en-US" sz="2000" b="1" dirty="0" smtClean="0">
                <a:solidFill>
                  <a:schemeClr val="bg1"/>
                </a:solidFill>
              </a:rPr>
              <a:t> 1 </a:t>
            </a:r>
            <a:r>
              <a:rPr lang="en-US" sz="2000" b="1" dirty="0" err="1" smtClean="0">
                <a:solidFill>
                  <a:schemeClr val="bg1"/>
                </a:solidFill>
              </a:rPr>
              <a:t>bandung</a:t>
            </a:r>
            <a:endParaRPr lang="id-ID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STRUKTURAL FAKULTAS PSIKOLOGI UNISBA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640960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Dekan</a:t>
            </a:r>
            <a:r>
              <a:rPr lang="id-ID" dirty="0">
                <a:solidFill>
                  <a:schemeClr val="bg1"/>
                </a:solidFill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id-ID" b="1" dirty="0">
                <a:solidFill>
                  <a:schemeClr val="bg1"/>
                </a:solidFill>
              </a:rPr>
              <a:t>Dr. Dewi Sartika, Dra., M.Si</a:t>
            </a:r>
            <a:r>
              <a:rPr lang="id-ID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08122021514)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Wakil Dekan 1</a:t>
            </a:r>
            <a:r>
              <a:rPr lang="id-ID" dirty="0">
                <a:solidFill>
                  <a:schemeClr val="bg1"/>
                </a:solidFill>
              </a:rPr>
              <a:t>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id-ID" b="1" dirty="0">
                <a:solidFill>
                  <a:schemeClr val="bg1"/>
                </a:solidFill>
              </a:rPr>
              <a:t>Endah Nawangsih, Dra., M.Psi</a:t>
            </a:r>
            <a:r>
              <a:rPr lang="id-ID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087821971110)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Wakil Dekan 2</a:t>
            </a:r>
            <a:r>
              <a:rPr lang="id-ID" dirty="0">
                <a:solidFill>
                  <a:schemeClr val="bg1"/>
                </a:solidFill>
              </a:rPr>
              <a:t>	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id-ID" b="1" dirty="0">
                <a:solidFill>
                  <a:schemeClr val="bg1"/>
                </a:solidFill>
              </a:rPr>
              <a:t>Temi Damayanti Djamhoer, S.Psi., M.A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08122402632)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Wakil </a:t>
            </a:r>
            <a:r>
              <a:rPr lang="en-US" b="1" dirty="0" err="1" smtClean="0">
                <a:solidFill>
                  <a:schemeClr val="bg1"/>
                </a:solidFill>
              </a:rPr>
              <a:t>Dekan</a:t>
            </a:r>
            <a:r>
              <a:rPr lang="en-US" b="1" dirty="0" smtClean="0">
                <a:solidFill>
                  <a:schemeClr val="bg1"/>
                </a:solidFill>
              </a:rPr>
              <a:t> 3 </a:t>
            </a:r>
            <a:r>
              <a:rPr lang="en-US" dirty="0" smtClean="0">
                <a:solidFill>
                  <a:schemeClr val="bg1"/>
                </a:solidFill>
              </a:rPr>
              <a:t>	: </a:t>
            </a:r>
            <a:r>
              <a:rPr lang="id-ID" b="1" dirty="0" smtClean="0">
                <a:solidFill>
                  <a:schemeClr val="bg1"/>
                </a:solidFill>
              </a:rPr>
              <a:t>Stephani </a:t>
            </a:r>
            <a:r>
              <a:rPr lang="id-ID" b="1" dirty="0">
                <a:solidFill>
                  <a:schemeClr val="bg1"/>
                </a:solidFill>
              </a:rPr>
              <a:t>Raihana Hamdan, S.Psi., M.Psi</a:t>
            </a:r>
            <a:r>
              <a:rPr lang="id-ID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085624608080)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1800" b="1" dirty="0">
                <a:solidFill>
                  <a:schemeClr val="bg1"/>
                </a:solidFill>
              </a:rPr>
              <a:t>Kasie Adm </a:t>
            </a:r>
            <a:r>
              <a:rPr lang="id-ID" sz="1800" b="1" dirty="0" smtClean="0">
                <a:solidFill>
                  <a:schemeClr val="bg1"/>
                </a:solidFill>
              </a:rPr>
              <a:t>Akademik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: </a:t>
            </a:r>
            <a:r>
              <a:rPr lang="en-US" sz="1800" b="1" dirty="0" err="1" smtClean="0">
                <a:solidFill>
                  <a:schemeClr val="bg1"/>
                </a:solidFill>
              </a:rPr>
              <a:t>Nida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Hamidah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S.Psi</a:t>
            </a:r>
            <a:r>
              <a:rPr lang="id-ID" sz="1800" b="1" dirty="0" smtClean="0">
                <a:solidFill>
                  <a:schemeClr val="bg1"/>
                </a:solidFill>
              </a:rPr>
              <a:t>.</a:t>
            </a:r>
            <a:r>
              <a:rPr lang="en-US" sz="1800" dirty="0" smtClean="0">
                <a:solidFill>
                  <a:schemeClr val="bg1"/>
                </a:solidFill>
              </a:rPr>
              <a:t>	       				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</a:t>
            </a:r>
            <a:r>
              <a:rPr lang="en-US" sz="1800" dirty="0" smtClean="0">
                <a:solidFill>
                  <a:schemeClr val="bg1"/>
                </a:solidFill>
              </a:rPr>
              <a:t> 081320200982 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1800" b="1" dirty="0">
                <a:solidFill>
                  <a:schemeClr val="bg1"/>
                </a:solidFill>
              </a:rPr>
              <a:t>Kasie Adm  </a:t>
            </a:r>
            <a:r>
              <a:rPr lang="id-ID" sz="1800" b="1" dirty="0" smtClean="0">
                <a:solidFill>
                  <a:schemeClr val="bg1"/>
                </a:solidFill>
              </a:rPr>
              <a:t>Laboratorium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id-ID" sz="1800" b="1" dirty="0" smtClean="0">
                <a:solidFill>
                  <a:schemeClr val="bg1"/>
                </a:solidFill>
              </a:rPr>
              <a:t>Fanni </a:t>
            </a:r>
            <a:r>
              <a:rPr lang="id-ID" sz="1800" b="1" dirty="0">
                <a:solidFill>
                  <a:schemeClr val="bg1"/>
                </a:solidFill>
              </a:rPr>
              <a:t>Putri Diantina, S.Psi., M.Psi</a:t>
            </a:r>
            <a:r>
              <a:rPr lang="id-ID" sz="1800" b="1" dirty="0" smtClean="0">
                <a:solidFill>
                  <a:schemeClr val="bg1"/>
                </a:solidFill>
              </a:rPr>
              <a:t>.</a:t>
            </a: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		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08161864209)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1800" b="1" dirty="0">
                <a:solidFill>
                  <a:schemeClr val="bg1"/>
                </a:solidFill>
              </a:rPr>
              <a:t>Kasie Adm Umum dan </a:t>
            </a:r>
            <a:r>
              <a:rPr lang="id-ID" sz="1800" b="1" dirty="0" smtClean="0">
                <a:solidFill>
                  <a:schemeClr val="bg1"/>
                </a:solidFill>
              </a:rPr>
              <a:t>Keuangan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id-ID" sz="1800" b="1" dirty="0" smtClean="0">
                <a:solidFill>
                  <a:schemeClr val="bg1"/>
                </a:solidFill>
              </a:rPr>
              <a:t>Hariati </a:t>
            </a:r>
            <a:r>
              <a:rPr lang="id-ID" sz="1800" b="1" dirty="0">
                <a:solidFill>
                  <a:schemeClr val="bg1"/>
                </a:solidFill>
              </a:rPr>
              <a:t>Pudjiasmani, S.E., </a:t>
            </a:r>
            <a:r>
              <a:rPr lang="id-ID" sz="1800" b="1" dirty="0" smtClean="0">
                <a:solidFill>
                  <a:schemeClr val="bg1"/>
                </a:solidFill>
              </a:rPr>
              <a:t>M.M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	( 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0818200766)</a:t>
            </a:r>
          </a:p>
          <a:p>
            <a:pPr marL="0" indent="0">
              <a:buNone/>
            </a:pPr>
            <a:r>
              <a:rPr lang="id-ID" sz="1800" b="1" dirty="0">
                <a:solidFill>
                  <a:schemeClr val="bg1"/>
                </a:solidFill>
              </a:rPr>
              <a:t>Kasie Adm Kemahasiswaan dan alumni,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peningkatan </a:t>
            </a:r>
            <a:r>
              <a:rPr lang="id-ID" sz="1800" b="1" dirty="0">
                <a:solidFill>
                  <a:schemeClr val="bg1"/>
                </a:solidFill>
              </a:rPr>
              <a:t>ruhul </a:t>
            </a:r>
            <a:r>
              <a:rPr lang="id-ID" sz="1800" b="1" dirty="0" smtClean="0">
                <a:solidFill>
                  <a:schemeClr val="bg1"/>
                </a:solidFill>
              </a:rPr>
              <a:t>Islam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: </a:t>
            </a:r>
            <a:r>
              <a:rPr lang="id-ID" sz="1800" b="1" dirty="0" smtClean="0">
                <a:solidFill>
                  <a:schemeClr val="bg1"/>
                </a:solidFill>
              </a:rPr>
              <a:t>Jajat Sudrajat</a:t>
            </a:r>
            <a:r>
              <a:rPr lang="en-US" sz="1800" b="1" dirty="0" smtClean="0">
                <a:solidFill>
                  <a:schemeClr val="bg1"/>
                </a:solidFill>
              </a:rPr>
              <a:t> 	</a:t>
            </a:r>
            <a:r>
              <a:rPr lang="en-US" sz="1800" dirty="0" smtClean="0">
                <a:solidFill>
                  <a:schemeClr val="bg1"/>
                </a:solidFill>
              </a:rPr>
              <a:t>					(</a:t>
            </a:r>
            <a:r>
              <a:rPr lang="en-US" sz="1800" dirty="0" err="1" smtClean="0">
                <a:solidFill>
                  <a:schemeClr val="bg1"/>
                </a:solidFill>
              </a:rPr>
              <a:t>Hp</a:t>
            </a:r>
            <a:r>
              <a:rPr lang="en-US" sz="1800" dirty="0" smtClean="0">
                <a:solidFill>
                  <a:schemeClr val="bg1"/>
                </a:solidFill>
              </a:rPr>
              <a:t> : 082115038828)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STRUKTURAL FAKULTAS PSIKOLOGI UNISBA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01168" lvl="1" indent="0">
              <a:buNone/>
            </a:pPr>
            <a:endParaRPr lang="id-ID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	</a:t>
            </a:r>
            <a:r>
              <a:rPr lang="en-US" sz="7200" dirty="0" smtClean="0">
                <a:solidFill>
                  <a:schemeClr val="bg1"/>
                </a:solidFill>
              </a:rPr>
              <a:t>1. </a:t>
            </a:r>
            <a:r>
              <a:rPr lang="id-ID" sz="7200" dirty="0" smtClean="0">
                <a:solidFill>
                  <a:schemeClr val="bg1"/>
                </a:solidFill>
              </a:rPr>
              <a:t>Kabag </a:t>
            </a:r>
            <a:r>
              <a:rPr lang="en-US" sz="7200" dirty="0" err="1" smtClean="0">
                <a:solidFill>
                  <a:schemeClr val="bg1"/>
                </a:solidFill>
              </a:rPr>
              <a:t>Psikologi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Umum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dan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Eksperimen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chemeClr val="bg1"/>
                </a:solidFill>
              </a:rPr>
              <a:t>   	 	</a:t>
            </a:r>
            <a:r>
              <a:rPr lang="id-ID" sz="7200" b="1" dirty="0" smtClean="0">
                <a:solidFill>
                  <a:schemeClr val="bg1"/>
                </a:solidFill>
              </a:rPr>
              <a:t>Suhana</a:t>
            </a:r>
            <a:r>
              <a:rPr lang="id-ID" sz="7200" b="1" dirty="0">
                <a:solidFill>
                  <a:schemeClr val="bg1"/>
                </a:solidFill>
              </a:rPr>
              <a:t>, S.Psi., M.Psi</a:t>
            </a:r>
            <a:r>
              <a:rPr lang="id-ID" sz="7200" dirty="0">
                <a:solidFill>
                  <a:schemeClr val="bg1"/>
                </a:solidFill>
              </a:rPr>
              <a:t>.</a:t>
            </a:r>
            <a:endParaRPr lang="en-US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    	2. </a:t>
            </a:r>
            <a:r>
              <a:rPr lang="en-US" sz="7200" dirty="0" err="1" smtClean="0">
                <a:solidFill>
                  <a:schemeClr val="bg1"/>
                </a:solidFill>
              </a:rPr>
              <a:t>Kabag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id-ID" sz="7200" dirty="0" smtClean="0">
                <a:solidFill>
                  <a:schemeClr val="bg1"/>
                </a:solidFill>
              </a:rPr>
              <a:t>Psikologi </a:t>
            </a:r>
            <a:r>
              <a:rPr lang="id-ID" sz="7200" dirty="0">
                <a:solidFill>
                  <a:schemeClr val="bg1"/>
                </a:solidFill>
              </a:rPr>
              <a:t>Industri Organisasi dan Sosial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</a:t>
            </a:r>
            <a:r>
              <a:rPr lang="id-ID" sz="7200" dirty="0" smtClean="0">
                <a:solidFill>
                  <a:schemeClr val="bg1"/>
                </a:solidFill>
              </a:rPr>
              <a:t>    </a:t>
            </a:r>
            <a:r>
              <a:rPr lang="en-US" sz="7200" dirty="0" smtClean="0">
                <a:solidFill>
                  <a:schemeClr val="bg1"/>
                </a:solidFill>
              </a:rPr>
              <a:t>	 </a:t>
            </a:r>
            <a:r>
              <a:rPr lang="id-ID" sz="7200" b="1" dirty="0" smtClean="0">
                <a:solidFill>
                  <a:schemeClr val="bg1"/>
                </a:solidFill>
              </a:rPr>
              <a:t>Hendro </a:t>
            </a:r>
            <a:r>
              <a:rPr lang="id-ID" sz="7200" b="1" dirty="0">
                <a:solidFill>
                  <a:schemeClr val="bg1"/>
                </a:solidFill>
              </a:rPr>
              <a:t>Prakoso, Drs., M.Si.</a:t>
            </a: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    	3. </a:t>
            </a:r>
            <a:r>
              <a:rPr lang="id-ID" sz="7200" dirty="0" smtClean="0">
                <a:solidFill>
                  <a:schemeClr val="bg1"/>
                </a:solidFill>
              </a:rPr>
              <a:t>Kabag </a:t>
            </a:r>
            <a:r>
              <a:rPr lang="id-ID" sz="7200" dirty="0">
                <a:solidFill>
                  <a:schemeClr val="bg1"/>
                </a:solidFill>
              </a:rPr>
              <a:t>Psikologi Klinis</a:t>
            </a:r>
          </a:p>
          <a:p>
            <a:pPr marL="0" indent="0">
              <a:buNone/>
            </a:pPr>
            <a:r>
              <a:rPr lang="id-ID" sz="7200" dirty="0" smtClean="0">
                <a:solidFill>
                  <a:schemeClr val="bg1"/>
                </a:solidFill>
              </a:rPr>
              <a:t>  </a:t>
            </a:r>
            <a:r>
              <a:rPr lang="en-US" sz="7200" dirty="0" smtClean="0">
                <a:solidFill>
                  <a:schemeClr val="bg1"/>
                </a:solidFill>
              </a:rPr>
              <a:t>		</a:t>
            </a:r>
            <a:r>
              <a:rPr lang="id-ID" sz="7200" dirty="0" smtClean="0">
                <a:solidFill>
                  <a:schemeClr val="bg1"/>
                </a:solidFill>
              </a:rPr>
              <a:t> </a:t>
            </a:r>
            <a:r>
              <a:rPr lang="id-ID" sz="7200" b="1" dirty="0">
                <a:solidFill>
                  <a:schemeClr val="bg1"/>
                </a:solidFill>
              </a:rPr>
              <a:t>Indri Utami Sumaryanti, S.Psi., M.Psi.</a:t>
            </a: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	</a:t>
            </a:r>
            <a:r>
              <a:rPr lang="en-US" sz="7200" dirty="0" smtClean="0">
                <a:solidFill>
                  <a:schemeClr val="bg1"/>
                </a:solidFill>
              </a:rPr>
              <a:t>4. </a:t>
            </a:r>
            <a:r>
              <a:rPr lang="id-ID" sz="7200" dirty="0" smtClean="0">
                <a:solidFill>
                  <a:schemeClr val="bg1"/>
                </a:solidFill>
              </a:rPr>
              <a:t>Kabag </a:t>
            </a:r>
            <a:r>
              <a:rPr lang="id-ID" sz="7200" dirty="0">
                <a:solidFill>
                  <a:schemeClr val="bg1"/>
                </a:solidFill>
              </a:rPr>
              <a:t>Psikologi Perkembangan dan </a:t>
            </a:r>
            <a:r>
              <a:rPr lang="id-ID" sz="7200" dirty="0" smtClean="0">
                <a:solidFill>
                  <a:schemeClr val="bg1"/>
                </a:solidFill>
              </a:rPr>
              <a:t>Pendidikan</a:t>
            </a:r>
            <a:endParaRPr lang="id-ID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7200" dirty="0" smtClean="0">
                <a:solidFill>
                  <a:schemeClr val="bg1"/>
                </a:solidFill>
              </a:rPr>
              <a:t>  </a:t>
            </a:r>
            <a:r>
              <a:rPr lang="en-US" sz="7200" dirty="0" smtClean="0">
                <a:solidFill>
                  <a:schemeClr val="bg1"/>
                </a:solidFill>
              </a:rPr>
              <a:t>		</a:t>
            </a:r>
            <a:r>
              <a:rPr lang="id-ID" sz="7200" b="1" dirty="0">
                <a:solidFill>
                  <a:schemeClr val="bg1"/>
                </a:solidFill>
              </a:rPr>
              <a:t>Dr. Eneng Nurlaili Wangi, S.Psi., M.Psi</a:t>
            </a:r>
            <a:r>
              <a:rPr lang="id-ID" sz="7200" b="1" dirty="0" smtClean="0">
                <a:solidFill>
                  <a:schemeClr val="bg1"/>
                </a:solidFill>
              </a:rPr>
              <a:t>.</a:t>
            </a:r>
            <a:endParaRPr lang="en-US" sz="7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5. Unit </a:t>
            </a:r>
            <a:r>
              <a:rPr lang="en-US" sz="7200" dirty="0" err="1" smtClean="0">
                <a:solidFill>
                  <a:schemeClr val="bg1"/>
                </a:solidFill>
              </a:rPr>
              <a:t>Layanan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Pskologi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Terpadu</a:t>
            </a:r>
            <a:endParaRPr lang="en-US" sz="7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	</a:t>
            </a:r>
            <a:r>
              <a:rPr lang="en-US" sz="7200" dirty="0">
                <a:solidFill>
                  <a:schemeClr val="bg1"/>
                </a:solidFill>
              </a:rPr>
              <a:t>	</a:t>
            </a:r>
            <a:r>
              <a:rPr lang="en-US" sz="7200" b="1" dirty="0" err="1">
                <a:solidFill>
                  <a:schemeClr val="bg1"/>
                </a:solidFill>
              </a:rPr>
              <a:t>Eni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Nuraeni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Nugrahawati</a:t>
            </a:r>
            <a:r>
              <a:rPr lang="en-US" sz="7200" b="1" dirty="0">
                <a:solidFill>
                  <a:schemeClr val="bg1"/>
                </a:solidFill>
              </a:rPr>
              <a:t>, </a:t>
            </a:r>
            <a:r>
              <a:rPr lang="en-US" sz="7200" b="1" dirty="0" err="1">
                <a:solidFill>
                  <a:schemeClr val="bg1"/>
                </a:solidFill>
              </a:rPr>
              <a:t>Dra</a:t>
            </a:r>
            <a:r>
              <a:rPr lang="en-US" sz="7200" b="1" dirty="0">
                <a:solidFill>
                  <a:schemeClr val="bg1"/>
                </a:solidFill>
              </a:rPr>
              <a:t>., </a:t>
            </a:r>
            <a:r>
              <a:rPr lang="en-US" sz="7200" b="1" dirty="0" err="1">
                <a:solidFill>
                  <a:schemeClr val="bg1"/>
                </a:solidFill>
              </a:rPr>
              <a:t>M.Pd</a:t>
            </a:r>
            <a:r>
              <a:rPr lang="en-US" sz="7200" b="1" dirty="0">
                <a:solidFill>
                  <a:schemeClr val="bg1"/>
                </a:solidFill>
              </a:rPr>
              <a:t>.</a:t>
            </a: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6400" dirty="0">
                <a:solidFill>
                  <a:schemeClr val="bg1"/>
                </a:solidFill>
              </a:rPr>
              <a:t>	</a:t>
            </a:r>
            <a:endParaRPr lang="id-ID" sz="6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5000" dirty="0">
                <a:solidFill>
                  <a:schemeClr val="bg1"/>
                </a:solidFill>
              </a:rPr>
              <a:t>	</a:t>
            </a:r>
          </a:p>
          <a:p>
            <a:endParaRPr lang="id-ID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KONDISI</a:t>
            </a:r>
            <a:r>
              <a:rPr lang="id-ID" sz="3600" dirty="0" smtClean="0"/>
              <a:t> SDM: </a:t>
            </a:r>
            <a:r>
              <a:rPr lang="en-US" sz="3600" dirty="0" smtClean="0"/>
              <a:t>TENAGA DOSEN &amp; TENAGA KEPENDIDIKAN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340834"/>
            <a:ext cx="7543801" cy="38802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id-ID" sz="2400" b="1" dirty="0" smtClean="0">
                <a:solidFill>
                  <a:schemeClr val="bg1"/>
                </a:solidFill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</a:rPr>
              <a:t>u</a:t>
            </a:r>
            <a:r>
              <a:rPr lang="id-ID" sz="2400" b="1" dirty="0" smtClean="0">
                <a:solidFill>
                  <a:schemeClr val="bg1"/>
                </a:solidFill>
              </a:rPr>
              <a:t>mlah dosen </a:t>
            </a:r>
            <a:r>
              <a:rPr lang="id-ID" sz="2400" b="1" dirty="0">
                <a:solidFill>
                  <a:schemeClr val="bg1"/>
                </a:solidFill>
              </a:rPr>
              <a:t>46 orang, </a:t>
            </a:r>
            <a:r>
              <a:rPr lang="en-US" sz="2400" b="1" dirty="0" smtClean="0">
                <a:solidFill>
                  <a:schemeClr val="bg1"/>
                </a:solidFill>
              </a:rPr>
              <a:t>yang </a:t>
            </a:r>
            <a:r>
              <a:rPr lang="id-ID" sz="2400" b="1" dirty="0" smtClean="0">
                <a:solidFill>
                  <a:schemeClr val="bg1"/>
                </a:solidFill>
              </a:rPr>
              <a:t>terdiri </a:t>
            </a:r>
            <a:r>
              <a:rPr lang="en-US" sz="2400" b="1" dirty="0" err="1" smtClean="0">
                <a:solidFill>
                  <a:schemeClr val="bg1"/>
                </a:solidFill>
              </a:rPr>
              <a:t>atas</a:t>
            </a:r>
            <a:r>
              <a:rPr lang="id-ID" sz="2400" b="1" dirty="0" smtClean="0">
                <a:solidFill>
                  <a:schemeClr val="bg1"/>
                </a:solidFill>
              </a:rPr>
              <a:t>:</a:t>
            </a:r>
            <a:endParaRPr lang="id-ID" sz="24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</a:t>
            </a:r>
            <a:r>
              <a:rPr lang="en-US" sz="2400" b="1" dirty="0" err="1" smtClean="0">
                <a:solidFill>
                  <a:schemeClr val="bg1"/>
                </a:solidFill>
              </a:rPr>
              <a:t>abatan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Akademik</a:t>
            </a:r>
            <a:r>
              <a:rPr lang="en-US" sz="2400" b="1" dirty="0" smtClean="0">
                <a:solidFill>
                  <a:schemeClr val="bg1"/>
                </a:solidFill>
              </a:rPr>
              <a:t> :</a:t>
            </a:r>
          </a:p>
          <a:p>
            <a:pPr lvl="2"/>
            <a:r>
              <a:rPr lang="id-ID" sz="2400" b="1" dirty="0" smtClean="0">
                <a:solidFill>
                  <a:schemeClr val="bg1"/>
                </a:solidFill>
              </a:rPr>
              <a:t>Guru besar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id-ID" sz="2400" b="1" dirty="0">
                <a:solidFill>
                  <a:schemeClr val="bg1"/>
                </a:solidFill>
              </a:rPr>
              <a:t>2 orang</a:t>
            </a:r>
          </a:p>
          <a:p>
            <a:pPr lvl="2"/>
            <a:r>
              <a:rPr lang="id-ID" sz="2400" b="1" dirty="0">
                <a:solidFill>
                  <a:schemeClr val="bg1"/>
                </a:solidFill>
              </a:rPr>
              <a:t>S3 </a:t>
            </a:r>
            <a:r>
              <a:rPr lang="en-US" sz="2400" b="1" dirty="0" smtClean="0">
                <a:solidFill>
                  <a:schemeClr val="bg1"/>
                </a:solidFill>
              </a:rPr>
              <a:t>		 	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orang</a:t>
            </a:r>
          </a:p>
          <a:p>
            <a:pPr lvl="2"/>
            <a:r>
              <a:rPr lang="id-ID" sz="2400" b="1" dirty="0">
                <a:solidFill>
                  <a:schemeClr val="bg1"/>
                </a:solidFill>
              </a:rPr>
              <a:t>Melanjutkan S3 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9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orang</a:t>
            </a:r>
          </a:p>
          <a:p>
            <a:pPr lvl="2"/>
            <a:r>
              <a:rPr lang="id-ID" sz="2400" b="1" dirty="0" smtClean="0">
                <a:solidFill>
                  <a:schemeClr val="bg1"/>
                </a:solidFill>
              </a:rPr>
              <a:t>S2</a:t>
            </a:r>
            <a:r>
              <a:rPr lang="en-US" sz="2400" b="1" dirty="0" smtClean="0">
                <a:solidFill>
                  <a:schemeClr val="bg1"/>
                </a:solidFill>
              </a:rPr>
              <a:t>		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	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25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ORANG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/>
            <a:endParaRPr lang="id-ID" sz="24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Dengan 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id-ID" sz="2400" b="1" dirty="0" smtClean="0">
                <a:solidFill>
                  <a:schemeClr val="bg1"/>
                </a:solidFill>
              </a:rPr>
              <a:t>tatus </a:t>
            </a:r>
            <a:r>
              <a:rPr lang="en-US" sz="2400" b="1" dirty="0" smtClean="0">
                <a:solidFill>
                  <a:schemeClr val="bg1"/>
                </a:solidFill>
              </a:rPr>
              <a:t>K</a:t>
            </a:r>
            <a:r>
              <a:rPr lang="id-ID" sz="2400" b="1" dirty="0" smtClean="0">
                <a:solidFill>
                  <a:schemeClr val="bg1"/>
                </a:solidFill>
              </a:rPr>
              <a:t>epegawaian </a:t>
            </a:r>
            <a:r>
              <a:rPr lang="id-ID" sz="2400" b="1" dirty="0">
                <a:solidFill>
                  <a:schemeClr val="bg1"/>
                </a:solidFill>
              </a:rPr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bg1"/>
                </a:solidFill>
              </a:rPr>
              <a:t>Kontrak 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id-ID" sz="2400" b="1" dirty="0" smtClean="0">
                <a:solidFill>
                  <a:schemeClr val="bg1"/>
                </a:solidFill>
              </a:rPr>
              <a:t>etap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orang</a:t>
            </a:r>
            <a:endParaRPr lang="en-US" sz="2400" b="1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bg1"/>
                </a:solidFill>
              </a:rPr>
              <a:t>Tetap </a:t>
            </a:r>
            <a:r>
              <a:rPr lang="en-US" sz="2400" b="1" dirty="0" smtClean="0">
                <a:solidFill>
                  <a:schemeClr val="bg1"/>
                </a:solidFill>
              </a:rPr>
              <a:t>Y</a:t>
            </a:r>
            <a:r>
              <a:rPr lang="id-ID" sz="2400" b="1" dirty="0" smtClean="0">
                <a:solidFill>
                  <a:schemeClr val="bg1"/>
                </a:solidFill>
              </a:rPr>
              <a:t>ayasan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: </a:t>
            </a:r>
            <a:r>
              <a:rPr lang="id-ID" sz="2400" b="1" dirty="0" smtClean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orang</a:t>
            </a:r>
            <a:endParaRPr lang="en-US" sz="2400" b="1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bg1"/>
                </a:solidFill>
              </a:rPr>
              <a:t>PNS </a:t>
            </a: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id-ID" sz="2400" b="1" dirty="0" smtClean="0">
                <a:solidFill>
                  <a:schemeClr val="bg1"/>
                </a:solidFill>
              </a:rPr>
              <a:t>iperbantukan: 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orang </a:t>
            </a:r>
          </a:p>
        </p:txBody>
      </p:sp>
    </p:spTree>
    <p:extLst>
      <p:ext uri="{BB962C8B-B14F-4D97-AF65-F5344CB8AC3E}">
        <p14:creationId xmlns:p14="http://schemas.microsoft.com/office/powerpoint/2010/main" val="5664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KONDISI</a:t>
            </a:r>
            <a:r>
              <a:rPr lang="id-ID" sz="4000" dirty="0" smtClean="0"/>
              <a:t> TENAGA KEPENDIDIKAN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id-ID" sz="1800" b="1" dirty="0">
                <a:solidFill>
                  <a:schemeClr val="bg1"/>
                </a:solidFill>
              </a:rPr>
              <a:t>Tenaga </a:t>
            </a:r>
            <a:r>
              <a:rPr lang="en-US" sz="1800" b="1" dirty="0" smtClean="0">
                <a:solidFill>
                  <a:schemeClr val="bg1"/>
                </a:solidFill>
              </a:rPr>
              <a:t>A</a:t>
            </a:r>
            <a:r>
              <a:rPr lang="id-ID" sz="1800" b="1" dirty="0" smtClean="0">
                <a:solidFill>
                  <a:schemeClr val="bg1"/>
                </a:solidFill>
              </a:rPr>
              <a:t>dministrasi </a:t>
            </a:r>
            <a:r>
              <a:rPr lang="id-ID" sz="18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   </a:t>
            </a: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id-ID" sz="1800" b="1" dirty="0" smtClean="0">
                <a:solidFill>
                  <a:schemeClr val="bg1"/>
                </a:solidFill>
              </a:rPr>
              <a:t>S2 </a:t>
            </a:r>
            <a:r>
              <a:rPr lang="id-ID" sz="1800" b="1" dirty="0">
                <a:solidFill>
                  <a:schemeClr val="bg1"/>
                </a:solidFill>
              </a:rPr>
              <a:t>= 1 orang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    </a:t>
            </a: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id-ID" sz="1800" b="1" dirty="0" smtClean="0">
                <a:solidFill>
                  <a:schemeClr val="bg1"/>
                </a:solidFill>
              </a:rPr>
              <a:t>S1 </a:t>
            </a:r>
            <a:r>
              <a:rPr lang="id-ID" sz="1800" b="1" dirty="0">
                <a:solidFill>
                  <a:schemeClr val="bg1"/>
                </a:solidFill>
              </a:rPr>
              <a:t>= </a:t>
            </a:r>
            <a:r>
              <a:rPr lang="en-US" sz="1800" b="1" dirty="0" smtClean="0">
                <a:solidFill>
                  <a:schemeClr val="bg1"/>
                </a:solidFill>
              </a:rPr>
              <a:t>5</a:t>
            </a:r>
            <a:r>
              <a:rPr lang="id-ID" sz="1800" b="1" dirty="0" smtClean="0">
                <a:solidFill>
                  <a:schemeClr val="bg1"/>
                </a:solidFill>
              </a:rPr>
              <a:t> orang</a:t>
            </a:r>
            <a:endParaRPr lang="id-ID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id-ID" sz="1800" b="1" dirty="0">
                <a:solidFill>
                  <a:schemeClr val="bg1"/>
                </a:solidFill>
              </a:rPr>
              <a:t>Tenaga </a:t>
            </a:r>
            <a:r>
              <a:rPr lang="en-US" sz="1800" b="1" dirty="0">
                <a:solidFill>
                  <a:schemeClr val="bg1"/>
                </a:solidFill>
              </a:rPr>
              <a:t>L</a:t>
            </a:r>
            <a:r>
              <a:rPr lang="id-ID" sz="1800" b="1" dirty="0" smtClean="0">
                <a:solidFill>
                  <a:schemeClr val="bg1"/>
                </a:solidFill>
              </a:rPr>
              <a:t>aboran </a:t>
            </a:r>
            <a:r>
              <a:rPr lang="id-ID" sz="18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id-ID" sz="1800" b="1" dirty="0" smtClean="0">
                <a:solidFill>
                  <a:schemeClr val="bg1"/>
                </a:solidFill>
              </a:rPr>
              <a:t>S1 </a:t>
            </a:r>
            <a:r>
              <a:rPr lang="id-ID" sz="1800" b="1" dirty="0">
                <a:solidFill>
                  <a:schemeClr val="bg1"/>
                </a:solidFill>
              </a:rPr>
              <a:t>= 1 orang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id-ID" sz="1800" b="1" dirty="0">
                <a:solidFill>
                  <a:schemeClr val="bg1"/>
                </a:solidFill>
              </a:rPr>
              <a:t>Tata </a:t>
            </a:r>
            <a:r>
              <a:rPr lang="en-US" sz="1800" b="1" dirty="0" smtClean="0">
                <a:solidFill>
                  <a:schemeClr val="bg1"/>
                </a:solidFill>
              </a:rPr>
              <a:t>L</a:t>
            </a:r>
            <a:r>
              <a:rPr lang="id-ID" sz="1800" b="1" dirty="0" smtClean="0">
                <a:solidFill>
                  <a:schemeClr val="bg1"/>
                </a:solidFill>
              </a:rPr>
              <a:t>aksana </a:t>
            </a:r>
            <a:r>
              <a:rPr lang="id-ID" sz="18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    </a:t>
            </a:r>
            <a:r>
              <a:rPr lang="en-US" sz="1800" b="1" dirty="0" smtClean="0">
                <a:solidFill>
                  <a:schemeClr val="bg1"/>
                </a:solidFill>
              </a:rPr>
              <a:t>	</a:t>
            </a:r>
            <a:r>
              <a:rPr lang="id-ID" sz="1800" b="1" dirty="0" smtClean="0">
                <a:solidFill>
                  <a:schemeClr val="bg1"/>
                </a:solidFill>
              </a:rPr>
              <a:t>SD-SMP </a:t>
            </a:r>
            <a:r>
              <a:rPr lang="id-ID" sz="1800" b="1" dirty="0">
                <a:solidFill>
                  <a:schemeClr val="bg1"/>
                </a:solidFill>
              </a:rPr>
              <a:t>= </a:t>
            </a:r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r>
              <a:rPr lang="id-ID" sz="1800" b="1" dirty="0" smtClean="0">
                <a:solidFill>
                  <a:schemeClr val="bg1"/>
                </a:solidFill>
              </a:rPr>
              <a:t> </a:t>
            </a:r>
            <a:r>
              <a:rPr lang="id-ID" sz="1800" b="1" dirty="0">
                <a:solidFill>
                  <a:schemeClr val="bg1"/>
                </a:solidFill>
              </a:rPr>
              <a:t>orang </a:t>
            </a:r>
          </a:p>
          <a:p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KONDISI MAHASISWA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1490"/>
            <a:ext cx="6554867" cy="3767670"/>
          </a:xfrm>
        </p:spPr>
        <p:txBody>
          <a:bodyPr>
            <a:normAutofit fontScale="92500" lnSpcReduction="10000"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Sekitar 900 mahasiswa, dengan komposisi paling lama angkatan </a:t>
            </a:r>
            <a:r>
              <a:rPr lang="id-ID" sz="2400" b="1" dirty="0" smtClean="0">
                <a:solidFill>
                  <a:schemeClr val="bg1"/>
                </a:solidFill>
              </a:rPr>
              <a:t>20</a:t>
            </a:r>
            <a:r>
              <a:rPr lang="en-US" sz="2400" b="1" dirty="0" smtClean="0">
                <a:solidFill>
                  <a:schemeClr val="bg1"/>
                </a:solidFill>
              </a:rPr>
              <a:t>13</a:t>
            </a:r>
            <a:endParaRPr lang="id-ID" sz="2400" b="1" dirty="0">
              <a:solidFill>
                <a:schemeClr val="bg1"/>
              </a:solidFill>
            </a:endParaRPr>
          </a:p>
          <a:p>
            <a:r>
              <a:rPr lang="id-ID" sz="2400" b="1" dirty="0">
                <a:solidFill>
                  <a:schemeClr val="bg1"/>
                </a:solidFill>
              </a:rPr>
              <a:t>Rata-rata </a:t>
            </a:r>
            <a:r>
              <a:rPr lang="en-US" sz="2400" b="1" dirty="0" smtClean="0">
                <a:solidFill>
                  <a:schemeClr val="bg1"/>
                </a:solidFill>
              </a:rPr>
              <a:t>IPK</a:t>
            </a:r>
            <a:r>
              <a:rPr lang="id-ID" sz="2400" b="1" dirty="0" smtClean="0">
                <a:solidFill>
                  <a:schemeClr val="bg1"/>
                </a:solidFill>
              </a:rPr>
              <a:t>  </a:t>
            </a:r>
            <a:r>
              <a:rPr lang="id-ID" sz="2400" b="1" dirty="0">
                <a:solidFill>
                  <a:schemeClr val="bg1"/>
                </a:solidFill>
              </a:rPr>
              <a:t>lulusan semester akhir = </a:t>
            </a:r>
            <a:r>
              <a:rPr lang="id-ID" sz="2400" b="1" dirty="0" smtClean="0">
                <a:solidFill>
                  <a:schemeClr val="bg1"/>
                </a:solidFill>
              </a:rPr>
              <a:t>3,</a:t>
            </a:r>
            <a:r>
              <a:rPr lang="en-US" sz="2400" b="1" dirty="0" smtClean="0">
                <a:solidFill>
                  <a:schemeClr val="bg1"/>
                </a:solidFill>
              </a:rPr>
              <a:t>17</a:t>
            </a:r>
            <a:endParaRPr lang="id-ID" sz="2400" b="1" dirty="0">
              <a:solidFill>
                <a:schemeClr val="bg1"/>
              </a:solidFill>
            </a:endParaRPr>
          </a:p>
          <a:p>
            <a:r>
              <a:rPr lang="id-ID" sz="2400" b="1" dirty="0">
                <a:solidFill>
                  <a:schemeClr val="bg1"/>
                </a:solidFill>
              </a:rPr>
              <a:t>Jumlah masa studi tepat waktu makin meningkat (</a:t>
            </a:r>
            <a:r>
              <a:rPr lang="id-ID" sz="2400" b="1" dirty="0" smtClean="0">
                <a:solidFill>
                  <a:schemeClr val="bg1"/>
                </a:solidFill>
              </a:rPr>
              <a:t>s</a:t>
            </a:r>
            <a:r>
              <a:rPr lang="en-US" sz="2400" b="1" dirty="0">
                <a:solidFill>
                  <a:schemeClr val="bg1"/>
                </a:solidFill>
              </a:rPr>
              <a:t>u</a:t>
            </a:r>
            <a:r>
              <a:rPr lang="id-ID" sz="24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id-ID" sz="2400" b="1" dirty="0" smtClean="0">
                <a:solidFill>
                  <a:schemeClr val="bg1"/>
                </a:solidFill>
              </a:rPr>
              <a:t>h </a:t>
            </a:r>
            <a:r>
              <a:rPr lang="id-ID" sz="2400" b="1" dirty="0">
                <a:solidFill>
                  <a:schemeClr val="bg1"/>
                </a:solidFill>
              </a:rPr>
              <a:t>ada ketentuan batas waktu studi). Data terakhir pada lulusan gelombang II th </a:t>
            </a:r>
            <a:r>
              <a:rPr lang="id-ID" sz="2400" b="1" dirty="0" smtClean="0">
                <a:solidFill>
                  <a:schemeClr val="bg1"/>
                </a:solidFill>
              </a:rPr>
              <a:t>201</a:t>
            </a:r>
            <a:r>
              <a:rPr lang="en-US" sz="2400" b="1" dirty="0">
                <a:solidFill>
                  <a:schemeClr val="bg1"/>
                </a:solidFill>
              </a:rPr>
              <a:t>8</a:t>
            </a:r>
            <a:r>
              <a:rPr lang="id-ID" sz="2400" b="1" dirty="0" smtClean="0">
                <a:solidFill>
                  <a:schemeClr val="bg1"/>
                </a:solidFill>
              </a:rPr>
              <a:t>/201</a:t>
            </a:r>
            <a:r>
              <a:rPr lang="en-US" sz="2400" b="1" dirty="0">
                <a:solidFill>
                  <a:schemeClr val="bg1"/>
                </a:solidFill>
              </a:rPr>
              <a:t>9</a:t>
            </a:r>
            <a:r>
              <a:rPr lang="id-ID" sz="2400" b="1" dirty="0" smtClean="0">
                <a:solidFill>
                  <a:schemeClr val="bg1"/>
                </a:solidFill>
              </a:rPr>
              <a:t>, j</a:t>
            </a:r>
            <a:r>
              <a:rPr lang="en-US" sz="2400" b="1" dirty="0" smtClean="0">
                <a:solidFill>
                  <a:schemeClr val="bg1"/>
                </a:solidFill>
              </a:rPr>
              <a:t>u</a:t>
            </a:r>
            <a:r>
              <a:rPr lang="id-ID" sz="2400" b="1" dirty="0" smtClean="0">
                <a:solidFill>
                  <a:schemeClr val="bg1"/>
                </a:solidFill>
              </a:rPr>
              <a:t>ml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id-ID" sz="2400" b="1" dirty="0" smtClean="0">
                <a:solidFill>
                  <a:schemeClr val="bg1"/>
                </a:solidFill>
              </a:rPr>
              <a:t>h </a:t>
            </a:r>
            <a:r>
              <a:rPr lang="id-ID" sz="2400" b="1" dirty="0">
                <a:solidFill>
                  <a:schemeClr val="bg1"/>
                </a:solidFill>
              </a:rPr>
              <a:t>lulusan tepat waktu angkatan </a:t>
            </a:r>
            <a:r>
              <a:rPr lang="id-ID" sz="2400" b="1" dirty="0" smtClean="0">
                <a:solidFill>
                  <a:schemeClr val="bg1"/>
                </a:solidFill>
              </a:rPr>
              <a:t>201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</a:rPr>
              <a:t>108 O</a:t>
            </a:r>
            <a:r>
              <a:rPr lang="id-ID" sz="2400" b="1" dirty="0" smtClean="0">
                <a:solidFill>
                  <a:schemeClr val="bg1"/>
                </a:solidFill>
              </a:rPr>
              <a:t>rang </a:t>
            </a:r>
            <a:endParaRPr lang="id-ID" sz="2400" b="1" dirty="0">
              <a:solidFill>
                <a:schemeClr val="bg1"/>
              </a:solidFill>
            </a:endParaRPr>
          </a:p>
          <a:p>
            <a:r>
              <a:rPr lang="id-ID" sz="2400" b="1" dirty="0">
                <a:solidFill>
                  <a:schemeClr val="bg1"/>
                </a:solidFill>
              </a:rPr>
              <a:t>Aktivitas kemahasiswaan ke arah </a:t>
            </a:r>
            <a:r>
              <a:rPr lang="id-ID" sz="2400" b="1" dirty="0" smtClean="0">
                <a:solidFill>
                  <a:schemeClr val="bg1"/>
                </a:solidFill>
              </a:rPr>
              <a:t>penalaran </a:t>
            </a:r>
            <a:r>
              <a:rPr lang="id-ID" sz="2400" b="1" dirty="0">
                <a:solidFill>
                  <a:schemeClr val="bg1"/>
                </a:solidFill>
              </a:rPr>
              <a:t>makin meningkat</a:t>
            </a:r>
          </a:p>
          <a:p>
            <a:endParaRPr lang="id-ID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KERJASAMA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9562"/>
            <a:ext cx="6554867" cy="3767670"/>
          </a:xfrm>
        </p:spPr>
        <p:txBody>
          <a:bodyPr>
            <a:no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Kerjasama dengan berbagai pihak telah dilakukan, terkait dengan kegiatan Tri Dharma Perguruan Tinggi yang mencakup pendidikan/pengajaran, penelitian dan pengabdian masyarakat.</a:t>
            </a:r>
          </a:p>
          <a:p>
            <a:r>
              <a:rPr lang="id-ID" b="1" dirty="0">
                <a:solidFill>
                  <a:schemeClr val="bg1"/>
                </a:solidFill>
              </a:rPr>
              <a:t>Kerjasama dalam skala nasional dilakukan dengan beberapa fakultas/program studi psikologi perguruan tinggi </a:t>
            </a:r>
            <a:r>
              <a:rPr lang="id-ID" b="1" dirty="0" smtClean="0">
                <a:solidFill>
                  <a:schemeClr val="bg1"/>
                </a:solidFill>
              </a:rPr>
              <a:t>lain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termasuk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Perguruan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Tinggi</a:t>
            </a:r>
            <a:r>
              <a:rPr lang="en-US" b="1" dirty="0" smtClean="0">
                <a:solidFill>
                  <a:schemeClr val="bg1"/>
                </a:solidFill>
              </a:rPr>
              <a:t> Islam yang </a:t>
            </a:r>
            <a:r>
              <a:rPr lang="en-US" b="1" dirty="0" err="1" smtClean="0">
                <a:solidFill>
                  <a:schemeClr val="bg1"/>
                </a:solidFill>
              </a:rPr>
              <a:t>ada</a:t>
            </a:r>
            <a:r>
              <a:rPr lang="en-US" b="1" dirty="0" smtClean="0">
                <a:solidFill>
                  <a:schemeClr val="bg1"/>
                </a:solidFill>
              </a:rPr>
              <a:t> di Indonesia</a:t>
            </a:r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Kerjasama dalam skala internasional dilakukan dengan Unicef </a:t>
            </a:r>
            <a:r>
              <a:rPr lang="id-ID" b="1" dirty="0" smtClean="0">
                <a:solidFill>
                  <a:schemeClr val="bg1"/>
                </a:solidFill>
              </a:rPr>
              <a:t>Indonesia</a:t>
            </a:r>
            <a:r>
              <a:rPr lang="en-US" b="1" dirty="0" smtClean="0">
                <a:solidFill>
                  <a:schemeClr val="bg1"/>
                </a:solidFill>
              </a:rPr>
              <a:t>, Cyber Jaya Malaysia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dan </a:t>
            </a:r>
            <a:r>
              <a:rPr lang="en-US" b="1" dirty="0" err="1" smtClean="0">
                <a:solidFill>
                  <a:schemeClr val="bg1"/>
                </a:solidFill>
              </a:rPr>
              <a:t>sedang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penjajagan dengan </a:t>
            </a:r>
            <a:r>
              <a:rPr lang="id-ID" b="1" dirty="0">
                <a:solidFill>
                  <a:schemeClr val="bg1"/>
                </a:solidFill>
              </a:rPr>
              <a:t>beberapa fakultas/program studi psikologi di Malaysia </a:t>
            </a:r>
            <a:r>
              <a:rPr lang="en-US" b="1" dirty="0" err="1" smtClean="0">
                <a:solidFill>
                  <a:schemeClr val="bg1"/>
                </a:solidFill>
              </a:rPr>
              <a:t>lainnya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dan </a:t>
            </a:r>
            <a:r>
              <a:rPr lang="id-ID" b="1" dirty="0">
                <a:solidFill>
                  <a:schemeClr val="bg1"/>
                </a:solidFill>
              </a:rPr>
              <a:t>Singapore. </a:t>
            </a:r>
          </a:p>
        </p:txBody>
      </p:sp>
    </p:spTree>
    <p:extLst>
      <p:ext uri="{BB962C8B-B14F-4D97-AF65-F5344CB8AC3E}">
        <p14:creationId xmlns:p14="http://schemas.microsoft.com/office/powerpoint/2010/main" val="34350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PROSPEK LULUSAN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00808"/>
            <a:ext cx="7543801" cy="4168286"/>
          </a:xfrm>
        </p:spPr>
        <p:txBody>
          <a:bodyPr>
            <a:noAutofit/>
          </a:bodyPr>
          <a:lstStyle/>
          <a:p>
            <a:r>
              <a:rPr lang="id-ID" sz="1800" b="1" dirty="0">
                <a:solidFill>
                  <a:schemeClr val="bg1"/>
                </a:solidFill>
              </a:rPr>
              <a:t>Hingga saat ini Fakultas Psikologi sudah menghasilkan </a:t>
            </a:r>
            <a:r>
              <a:rPr lang="id-ID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</a:rPr>
              <a:t>800 </a:t>
            </a:r>
            <a:r>
              <a:rPr lang="id-ID" sz="1800" b="1" dirty="0" smtClean="0">
                <a:solidFill>
                  <a:schemeClr val="bg1"/>
                </a:solidFill>
              </a:rPr>
              <a:t>lulusan </a:t>
            </a:r>
            <a:r>
              <a:rPr lang="id-ID" sz="1800" b="1" dirty="0">
                <a:solidFill>
                  <a:schemeClr val="bg1"/>
                </a:solidFill>
              </a:rPr>
              <a:t>yang tersebar di seluruh Indonesia</a:t>
            </a:r>
          </a:p>
          <a:p>
            <a:r>
              <a:rPr lang="id-ID" sz="1800" b="1" dirty="0">
                <a:solidFill>
                  <a:schemeClr val="bg1"/>
                </a:solidFill>
              </a:rPr>
              <a:t>Lulusan Fakultas Psikologi terserap di beberapa bidang :</a:t>
            </a:r>
          </a:p>
          <a:p>
            <a:r>
              <a:rPr lang="id-ID" sz="1800" b="1" dirty="0">
                <a:solidFill>
                  <a:schemeClr val="bg1"/>
                </a:solidFill>
              </a:rPr>
              <a:t>Instansi Pemerintah : PNS Pemda / Kementrian, Guru dan Dosen di sekolah dan PT Negeri, Rumah Sakit </a:t>
            </a:r>
            <a:r>
              <a:rPr lang="id-ID" sz="1800" b="1" dirty="0" smtClean="0">
                <a:solidFill>
                  <a:schemeClr val="bg1"/>
                </a:solidFill>
              </a:rPr>
              <a:t>Negeri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id-ID" sz="1800" b="1" dirty="0">
              <a:solidFill>
                <a:schemeClr val="bg1"/>
              </a:solidFill>
            </a:endParaRPr>
          </a:p>
          <a:p>
            <a:r>
              <a:rPr lang="id-ID" sz="1800" b="1" dirty="0">
                <a:solidFill>
                  <a:schemeClr val="bg1"/>
                </a:solidFill>
              </a:rPr>
              <a:t>BUMN : Telkom, PLN, Pertamina, KAI, Pupuk Kudjang dll.</a:t>
            </a:r>
          </a:p>
          <a:p>
            <a:r>
              <a:rPr lang="id-ID" sz="1800" b="1" dirty="0">
                <a:solidFill>
                  <a:schemeClr val="bg1"/>
                </a:solidFill>
              </a:rPr>
              <a:t>Perbankan : Bank Mandiri, BNI, BRI, BJB, BTPN, Bank Mega, </a:t>
            </a:r>
          </a:p>
          <a:p>
            <a:r>
              <a:rPr lang="id-ID" sz="1800" b="1" dirty="0">
                <a:solidFill>
                  <a:schemeClr val="bg1"/>
                </a:solidFill>
              </a:rPr>
              <a:t>TNI &amp; Polri</a:t>
            </a:r>
          </a:p>
          <a:p>
            <a:r>
              <a:rPr lang="id-ID" sz="1800" b="1" dirty="0">
                <a:solidFill>
                  <a:schemeClr val="bg1"/>
                </a:solidFill>
              </a:rPr>
              <a:t>Swasta : Indofood, Garuda Food, Astra, Yamaha, Trans Corp, </a:t>
            </a:r>
            <a:r>
              <a:rPr lang="en-US" sz="1800" b="1" dirty="0" smtClean="0">
                <a:solidFill>
                  <a:schemeClr val="bg1"/>
                </a:solidFill>
              </a:rPr>
              <a:t>Media </a:t>
            </a:r>
            <a:r>
              <a:rPr lang="en-US" sz="1800" b="1" dirty="0" err="1" smtClean="0">
                <a:solidFill>
                  <a:schemeClr val="bg1"/>
                </a:solidFill>
              </a:rPr>
              <a:t>Grup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id-ID" sz="1800" b="1" dirty="0" smtClean="0">
                <a:solidFill>
                  <a:schemeClr val="bg1"/>
                </a:solidFill>
              </a:rPr>
              <a:t>RCTI</a:t>
            </a:r>
            <a:r>
              <a:rPr lang="id-ID" sz="1800" b="1" dirty="0">
                <a:solidFill>
                  <a:schemeClr val="bg1"/>
                </a:solidFill>
              </a:rPr>
              <a:t>, MNC Group, </a:t>
            </a:r>
            <a:r>
              <a:rPr lang="id-ID" sz="1800" b="1" dirty="0" smtClean="0">
                <a:solidFill>
                  <a:schemeClr val="bg1"/>
                </a:solidFill>
              </a:rPr>
              <a:t>KOMPAS TV, RS </a:t>
            </a:r>
            <a:r>
              <a:rPr lang="id-ID" sz="1800" b="1" dirty="0">
                <a:solidFill>
                  <a:schemeClr val="bg1"/>
                </a:solidFill>
              </a:rPr>
              <a:t>Swasta, Sekolah dan PT Swasta, Konsultan, dll</a:t>
            </a:r>
          </a:p>
          <a:p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8424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7267"/>
              </p:ext>
            </p:extLst>
          </p:nvPr>
        </p:nvGraphicFramePr>
        <p:xfrm>
          <a:off x="251518" y="1052737"/>
          <a:ext cx="8784980" cy="547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2196245"/>
                <a:gridCol w="2196245"/>
                <a:gridCol w="2196245"/>
              </a:tblGrid>
              <a:tr h="360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NPM MAHASISWA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NAMA WALI DOSEN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FOTO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NO.TELP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10050019001-10050019033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Dr. </a:t>
                      </a:r>
                      <a:r>
                        <a:rPr lang="en-US" sz="1800" dirty="0" err="1">
                          <a:effectLst/>
                        </a:rPr>
                        <a:t>Yuli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Aslamawati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M.Pd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08164875307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10050019034-10050019062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Sulisworo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Kusdiyati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Dra</a:t>
                      </a:r>
                      <a:r>
                        <a:rPr lang="en-US" sz="1800" dirty="0">
                          <a:effectLst/>
                        </a:rPr>
                        <a:t>., </a:t>
                      </a:r>
                      <a:r>
                        <a:rPr lang="en-US" sz="1800" dirty="0" err="1">
                          <a:effectLst/>
                        </a:rPr>
                        <a:t>M.Si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08170231890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10050019063-10050019073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Milda Yanuvianti, S.Psi., M.A.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081322390208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 descr="D:\danny\foto sdm\Dosen\Dr. Yuli Aslamawati, M.Pd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864158" cy="12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anny\foto sdm\Dosen\Sulisworo Kusdiyati, Dra., M.Si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1246"/>
            <a:ext cx="892870" cy="13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2921" y="246420"/>
            <a:ext cx="23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WALI DOSEN</a:t>
            </a:r>
            <a:endParaRPr lang="en-US" sz="2800" b="1" dirty="0"/>
          </a:p>
        </p:txBody>
      </p:sp>
      <p:pic>
        <p:nvPicPr>
          <p:cNvPr id="1027" name="Picture 3" descr="D:\danny\foto sdm\Dosen\Milda Yanuvianti, S.Psi., M.A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1609"/>
            <a:ext cx="892870" cy="13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25333"/>
              </p:ext>
            </p:extLst>
          </p:nvPr>
        </p:nvGraphicFramePr>
        <p:xfrm>
          <a:off x="251518" y="1052737"/>
          <a:ext cx="8784980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2196245"/>
                <a:gridCol w="2196245"/>
                <a:gridCol w="2196245"/>
              </a:tblGrid>
              <a:tr h="170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10050019074-10050019085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Temi Damayanti, S.Psi., M.A.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08122402632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10050019086-10050019095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Siti Qodariah, Dra., M.Psi.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0818228119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10050019095-10050019105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Vici Sofianna Putera, S.Psi., M.Psi.T.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081324544980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2921" y="508030"/>
            <a:ext cx="23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WALI DOSEN</a:t>
            </a:r>
            <a:endParaRPr lang="en-US" sz="2800" b="1" dirty="0"/>
          </a:p>
        </p:txBody>
      </p:sp>
      <p:pic>
        <p:nvPicPr>
          <p:cNvPr id="3073" name="Picture 1" descr="D:\danny\foto sdm\Dosen\Temi Damayanti Djamhoer, S.Psi., M.A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875152" cy="13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anny\foto sdm\Dosen\Siti Qodariah, Dra., M.Psi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924944"/>
            <a:ext cx="875151" cy="13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anny\foto sdm\Dosen\Vi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37" y="4725144"/>
            <a:ext cx="93244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56085"/>
              </p:ext>
            </p:extLst>
          </p:nvPr>
        </p:nvGraphicFramePr>
        <p:xfrm>
          <a:off x="251518" y="1052737"/>
          <a:ext cx="8784980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2196245"/>
                <a:gridCol w="2196245"/>
                <a:gridCol w="2196245"/>
              </a:tblGrid>
              <a:tr h="170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10050019106-10050019116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Nanan Nuraini, S.Psi., M.Sc.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087822265393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10050019117-10050019142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Andhita Nurul Khasanah, M.Psi. 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08129491506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10050019143-10050019173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Dr. Eneng Nurlailiwangi, M.Psi.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087822180071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2921" y="508030"/>
            <a:ext cx="23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WALI DOSEN</a:t>
            </a:r>
            <a:endParaRPr lang="en-US" sz="2800" b="1" dirty="0"/>
          </a:p>
        </p:txBody>
      </p:sp>
      <p:pic>
        <p:nvPicPr>
          <p:cNvPr id="4098" name="Picture 2" descr="D:\danny\foto sdm\Dosen\Andhita Nurul Khasanah, S.Psi., M.Psi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875151" cy="13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nny\foto sdm\Dosen\Dr. Eneng Nurlaili Wangi, M.Psi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875151" cy="13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anny\foto sdm\Dosen\nanan nurain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26406"/>
            <a:ext cx="875151" cy="10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F</a:t>
            </a:r>
            <a:r>
              <a:rPr lang="en-US" sz="4000" dirty="0" smtClean="0"/>
              <a:t>AKULTAS PSIKOLOGI UNISBA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sz="3000" b="1" dirty="0" smtClean="0">
                <a:solidFill>
                  <a:schemeClr val="bg1"/>
                </a:solidFill>
              </a:rPr>
              <a:t>Sekretariat Fakultas</a:t>
            </a:r>
          </a:p>
          <a:p>
            <a:pPr marL="355600" indent="0">
              <a:buNone/>
            </a:pPr>
            <a:r>
              <a:rPr lang="id-ID" sz="2800" dirty="0">
                <a:solidFill>
                  <a:schemeClr val="bg1"/>
                </a:solidFill>
              </a:rPr>
              <a:t>Jl. Tamansari No. 1 Bandung 40116 </a:t>
            </a:r>
            <a:r>
              <a:rPr lang="id-ID" sz="2800" dirty="0" smtClean="0">
                <a:solidFill>
                  <a:schemeClr val="bg1"/>
                </a:solidFill>
              </a:rPr>
              <a:t>Lt.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Dasar</a:t>
            </a:r>
            <a:r>
              <a:rPr lang="id-ID" sz="2800" dirty="0">
                <a:solidFill>
                  <a:schemeClr val="bg1"/>
                </a:solidFill>
              </a:rPr>
              <a:t> Gedung </a:t>
            </a:r>
            <a:r>
              <a:rPr lang="id-ID" sz="28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id-ID" sz="2800" dirty="0" smtClean="0">
                <a:solidFill>
                  <a:schemeClr val="bg1"/>
                </a:solidFill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id-ID" sz="2800" dirty="0" smtClean="0">
                <a:solidFill>
                  <a:schemeClr val="bg1"/>
                </a:solidFill>
              </a:rPr>
              <a:t>Z</a:t>
            </a:r>
            <a:r>
              <a:rPr lang="id-ID" sz="2800" dirty="0">
                <a:solidFill>
                  <a:schemeClr val="bg1"/>
                </a:solidFill>
              </a:rPr>
              <a:t>. </a:t>
            </a:r>
            <a:r>
              <a:rPr lang="id-ID" sz="2800" dirty="0" smtClean="0">
                <a:solidFill>
                  <a:schemeClr val="bg1"/>
                </a:solidFill>
              </a:rPr>
              <a:t>Mut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  <a:r>
              <a:rPr lang="id-ID" sz="2800" dirty="0" smtClean="0">
                <a:solidFill>
                  <a:schemeClr val="bg1"/>
                </a:solidFill>
              </a:rPr>
              <a:t>aqien </a:t>
            </a:r>
          </a:p>
          <a:p>
            <a:r>
              <a:rPr lang="id-ID" sz="3000" b="1" dirty="0" smtClean="0">
                <a:solidFill>
                  <a:schemeClr val="bg1"/>
                </a:solidFill>
              </a:rPr>
              <a:t>Telepon &amp; Fax </a:t>
            </a:r>
          </a:p>
          <a:p>
            <a:pPr marL="355600" indent="0">
              <a:buNone/>
            </a:pPr>
            <a:r>
              <a:rPr lang="id-ID" sz="2800" dirty="0" smtClean="0">
                <a:solidFill>
                  <a:schemeClr val="bg1"/>
                </a:solidFill>
              </a:rPr>
              <a:t>(022) 4203368 Pes</a:t>
            </a:r>
            <a:r>
              <a:rPr lang="id-ID" sz="2800" dirty="0">
                <a:solidFill>
                  <a:schemeClr val="bg1"/>
                </a:solidFill>
              </a:rPr>
              <a:t>. 132, 133. </a:t>
            </a:r>
            <a:r>
              <a:rPr lang="id-ID" sz="2800" dirty="0" smtClean="0">
                <a:solidFill>
                  <a:schemeClr val="bg1"/>
                </a:solidFill>
              </a:rPr>
              <a:t>/ 08</a:t>
            </a:r>
            <a:r>
              <a:rPr lang="en-US" sz="2800" dirty="0" smtClean="0">
                <a:solidFill>
                  <a:schemeClr val="bg1"/>
                </a:solidFill>
              </a:rPr>
              <a:t>2115595529</a:t>
            </a:r>
            <a:endParaRPr lang="id-ID" sz="2800" dirty="0" smtClean="0">
              <a:solidFill>
                <a:schemeClr val="bg1"/>
              </a:solidFill>
            </a:endParaRPr>
          </a:p>
          <a:p>
            <a:pPr marL="355600" indent="0">
              <a:buNone/>
            </a:pPr>
            <a:r>
              <a:rPr lang="id-ID" sz="2800" dirty="0" smtClean="0">
                <a:solidFill>
                  <a:schemeClr val="bg1"/>
                </a:solidFill>
              </a:rPr>
              <a:t>Fax </a:t>
            </a:r>
            <a:r>
              <a:rPr lang="id-ID" sz="2800" dirty="0">
                <a:solidFill>
                  <a:schemeClr val="bg1"/>
                </a:solidFill>
              </a:rPr>
              <a:t>(022) </a:t>
            </a:r>
            <a:r>
              <a:rPr lang="id-ID" sz="2800" dirty="0" smtClean="0">
                <a:solidFill>
                  <a:schemeClr val="bg1"/>
                </a:solidFill>
              </a:rPr>
              <a:t>4263895</a:t>
            </a:r>
          </a:p>
          <a:p>
            <a:r>
              <a:rPr lang="id-ID" sz="3000" b="1" dirty="0" smtClean="0">
                <a:solidFill>
                  <a:schemeClr val="bg1"/>
                </a:solidFill>
              </a:rPr>
              <a:t>Website</a:t>
            </a:r>
            <a:r>
              <a:rPr lang="en-US" sz="3000" b="1" dirty="0" smtClean="0">
                <a:solidFill>
                  <a:schemeClr val="bg1"/>
                </a:solidFill>
              </a:rPr>
              <a:t> 	: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id-ID" sz="2800" dirty="0" smtClean="0">
                <a:solidFill>
                  <a:schemeClr val="bg1"/>
                </a:solidFill>
              </a:rPr>
              <a:t>si.unisba.ac.id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Facebook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akademik</a:t>
            </a:r>
            <a:r>
              <a:rPr lang="en-US" sz="2800" dirty="0" smtClean="0">
                <a:solidFill>
                  <a:schemeClr val="bg1"/>
                </a:solidFill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</a:rPr>
              <a:t>kemahasiswaan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fapsi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unisba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Line</a:t>
            </a:r>
            <a:r>
              <a:rPr lang="en-US" sz="2800" dirty="0" smtClean="0">
                <a:solidFill>
                  <a:schemeClr val="bg1"/>
                </a:solidFill>
              </a:rPr>
              <a:t>		: </a:t>
            </a:r>
            <a:r>
              <a:rPr lang="en-US" sz="2800" dirty="0" err="1" smtClean="0">
                <a:solidFill>
                  <a:schemeClr val="bg1"/>
                </a:solidFill>
              </a:rPr>
              <a:t>psikologi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unisba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Alamat</a:t>
            </a:r>
            <a:r>
              <a:rPr lang="en-US" sz="2800" b="1" dirty="0" smtClean="0">
                <a:solidFill>
                  <a:schemeClr val="bg1"/>
                </a:solidFill>
              </a:rPr>
              <a:t> email</a:t>
            </a:r>
            <a:r>
              <a:rPr lang="en-US" sz="2800" dirty="0" smtClean="0">
                <a:solidFill>
                  <a:schemeClr val="bg1"/>
                </a:solidFill>
              </a:rPr>
              <a:t>	: fapsiunisba@gmail.com		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82757"/>
              </p:ext>
            </p:extLst>
          </p:nvPr>
        </p:nvGraphicFramePr>
        <p:xfrm>
          <a:off x="251518" y="1052737"/>
          <a:ext cx="8784980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2196245"/>
                <a:gridCol w="2196245"/>
                <a:gridCol w="2196245"/>
              </a:tblGrid>
              <a:tr h="170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10050019174-10050019193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Farida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Coralia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M.Psi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087824050920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10050019194-10050019203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Fanni Putri Diantina, M.Psi.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08161864209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10050019204-10050019218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Indri Utami Sumaryanti, M.Psi  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0818625556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2921" y="508030"/>
            <a:ext cx="23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WALI DOSEN</a:t>
            </a:r>
            <a:endParaRPr lang="en-US" sz="2800" b="1" dirty="0"/>
          </a:p>
        </p:txBody>
      </p:sp>
      <p:pic>
        <p:nvPicPr>
          <p:cNvPr id="5122" name="Picture 2" descr="D:\danny\foto sdm\Dosen\Farida Coralia, S.Psi., M.Psi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817095" cy="12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anny\foto sdm\Dosen\Fanni Putri Diantina, S.Psi., M.Psi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924944"/>
            <a:ext cx="817094" cy="12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anny\foto sdm\Dosen\Indri Utami Sumaryanti, S.Psi., M.Psi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33887"/>
            <a:ext cx="817095" cy="12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04840"/>
              </p:ext>
            </p:extLst>
          </p:nvPr>
        </p:nvGraphicFramePr>
        <p:xfrm>
          <a:off x="251518" y="1052737"/>
          <a:ext cx="8784980" cy="3408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2196245"/>
                <a:gridCol w="2196245"/>
                <a:gridCol w="2196245"/>
              </a:tblGrid>
              <a:tr h="170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10050019219-10050019228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Dewi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Rosiana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M.Psi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087782406411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10050019229-10050019243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Ayu Tuty Utami, M.Psi.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0818644094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2921" y="508030"/>
            <a:ext cx="23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WALI DOSEN</a:t>
            </a:r>
            <a:endParaRPr lang="en-US" sz="2800" b="1" dirty="0"/>
          </a:p>
        </p:txBody>
      </p:sp>
      <p:pic>
        <p:nvPicPr>
          <p:cNvPr id="6146" name="Picture 2" descr="D:\danny\foto sdm\Dosen\Dewi Rosiana, S.Psi., M.Psi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91" y="1268761"/>
            <a:ext cx="827184" cy="12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anny\foto sdm\Dosen\Ayu Tuty Utami, S.Psi., M.Psi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92" y="2996953"/>
            <a:ext cx="827184" cy="12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/>
              <a:t>S</a:t>
            </a:r>
            <a:r>
              <a:rPr lang="en-US" sz="4000" dirty="0" smtClean="0"/>
              <a:t>EJARAH PERKEMBANGAN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494984" cy="4263752"/>
          </a:xfrm>
        </p:spPr>
        <p:txBody>
          <a:bodyPr>
            <a:normAutofit fontScale="77500" lnSpcReduction="20000"/>
          </a:bodyPr>
          <a:lstStyle/>
          <a:p>
            <a:endParaRPr lang="id-ID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Lahir </a:t>
            </a:r>
            <a:r>
              <a:rPr lang="id-ID" sz="2900" b="1" dirty="0">
                <a:solidFill>
                  <a:schemeClr val="bg1"/>
                </a:solidFill>
              </a:rPr>
              <a:t>tahun </a:t>
            </a:r>
            <a:r>
              <a:rPr lang="id-ID" sz="2900" b="1" dirty="0" smtClean="0">
                <a:solidFill>
                  <a:schemeClr val="bg1"/>
                </a:solidFill>
              </a:rPr>
              <a:t>1973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Tergolong </a:t>
            </a:r>
            <a:r>
              <a:rPr lang="id-ID" sz="2900" b="1" dirty="0">
                <a:solidFill>
                  <a:schemeClr val="bg1"/>
                </a:solidFill>
              </a:rPr>
              <a:t>sebagai Fakultas Psikologi </a:t>
            </a:r>
            <a:r>
              <a:rPr lang="id-ID" sz="2900" b="1" dirty="0" smtClean="0">
                <a:solidFill>
                  <a:schemeClr val="bg1"/>
                </a:solidFill>
              </a:rPr>
              <a:t>d</a:t>
            </a:r>
            <a:r>
              <a:rPr lang="en-US" sz="2900" b="1" dirty="0">
                <a:solidFill>
                  <a:schemeClr val="bg1"/>
                </a:solidFill>
              </a:rPr>
              <a:t>a</a:t>
            </a:r>
            <a:r>
              <a:rPr lang="id-ID" sz="2900" b="1" dirty="0" smtClean="0">
                <a:solidFill>
                  <a:schemeClr val="bg1"/>
                </a:solidFill>
              </a:rPr>
              <a:t>r</a:t>
            </a:r>
            <a:r>
              <a:rPr lang="en-US" sz="2900" b="1" dirty="0" smtClean="0">
                <a:solidFill>
                  <a:schemeClr val="bg1"/>
                </a:solidFill>
              </a:rPr>
              <a:t>i</a:t>
            </a:r>
            <a:r>
              <a:rPr lang="id-ID" sz="2900" b="1" dirty="0" smtClean="0">
                <a:solidFill>
                  <a:schemeClr val="bg1"/>
                </a:solidFill>
              </a:rPr>
              <a:t> </a:t>
            </a:r>
            <a:r>
              <a:rPr lang="id-ID" sz="2900" b="1" dirty="0">
                <a:solidFill>
                  <a:schemeClr val="bg1"/>
                </a:solidFill>
              </a:rPr>
              <a:t>PTS yang </a:t>
            </a:r>
            <a:r>
              <a:rPr lang="id-ID" sz="2900" b="1" dirty="0" smtClean="0">
                <a:solidFill>
                  <a:schemeClr val="bg1"/>
                </a:solidFill>
              </a:rPr>
              <a:t>paling lama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Akreditasi </a:t>
            </a:r>
            <a:r>
              <a:rPr lang="id-ID" sz="2900" b="1" dirty="0">
                <a:solidFill>
                  <a:schemeClr val="bg1"/>
                </a:solidFill>
              </a:rPr>
              <a:t>saat ini </a:t>
            </a:r>
            <a:r>
              <a:rPr lang="en-US" sz="2900" b="1" dirty="0" smtClean="0">
                <a:solidFill>
                  <a:schemeClr val="bg1"/>
                </a:solidFill>
              </a:rPr>
              <a:t>“A” (BAN PT)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chemeClr val="bg1"/>
                </a:solidFill>
              </a:rPr>
              <a:t>Akreditasi</a:t>
            </a:r>
            <a:r>
              <a:rPr lang="en-US" sz="2900" b="1" dirty="0" smtClean="0">
                <a:solidFill>
                  <a:schemeClr val="bg1"/>
                </a:solidFill>
              </a:rPr>
              <a:t> International (ASIC) “Premiere University”</a:t>
            </a:r>
            <a:endParaRPr lang="id-ID" sz="29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Tergolong </a:t>
            </a:r>
            <a:r>
              <a:rPr lang="id-ID" sz="2900" b="1" dirty="0">
                <a:solidFill>
                  <a:schemeClr val="bg1"/>
                </a:solidFill>
              </a:rPr>
              <a:t>3 </a:t>
            </a:r>
            <a:r>
              <a:rPr lang="en-US" sz="2900" b="1" dirty="0" smtClean="0">
                <a:solidFill>
                  <a:schemeClr val="bg1"/>
                </a:solidFill>
              </a:rPr>
              <a:t>(</a:t>
            </a:r>
            <a:r>
              <a:rPr lang="en-US" sz="2900" b="1" dirty="0" err="1" smtClean="0">
                <a:solidFill>
                  <a:schemeClr val="bg1"/>
                </a:solidFill>
              </a:rPr>
              <a:t>tiga</a:t>
            </a:r>
            <a:r>
              <a:rPr lang="en-US" sz="2900" b="1" dirty="0" smtClean="0">
                <a:solidFill>
                  <a:schemeClr val="bg1"/>
                </a:solidFill>
              </a:rPr>
              <a:t>) </a:t>
            </a:r>
            <a:r>
              <a:rPr lang="id-ID" sz="2900" b="1" dirty="0" smtClean="0">
                <a:solidFill>
                  <a:schemeClr val="bg1"/>
                </a:solidFill>
              </a:rPr>
              <a:t>fakultas </a:t>
            </a:r>
            <a:r>
              <a:rPr lang="id-ID" sz="2900" b="1" dirty="0">
                <a:solidFill>
                  <a:schemeClr val="bg1"/>
                </a:solidFill>
              </a:rPr>
              <a:t>favorit di Unisba selain Kedokteran </a:t>
            </a:r>
            <a:r>
              <a:rPr lang="en-US" sz="2900" b="1" dirty="0" smtClean="0">
                <a:solidFill>
                  <a:schemeClr val="bg1"/>
                </a:solidFill>
              </a:rPr>
              <a:t> </a:t>
            </a:r>
            <a:r>
              <a:rPr lang="id-ID" sz="2900" b="1" dirty="0" smtClean="0">
                <a:solidFill>
                  <a:schemeClr val="bg1"/>
                </a:solidFill>
              </a:rPr>
              <a:t>dan Ilmu </a:t>
            </a:r>
            <a:r>
              <a:rPr lang="id-ID" sz="2900" b="1" dirty="0">
                <a:solidFill>
                  <a:schemeClr val="bg1"/>
                </a:solidFill>
              </a:rPr>
              <a:t>Komunikasi </a:t>
            </a:r>
            <a:endParaRPr lang="id-ID" sz="29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Termasuk </a:t>
            </a:r>
            <a:r>
              <a:rPr lang="id-ID" sz="2900" b="1" dirty="0">
                <a:solidFill>
                  <a:schemeClr val="bg1"/>
                </a:solidFill>
              </a:rPr>
              <a:t>fakultas </a:t>
            </a:r>
            <a:r>
              <a:rPr lang="id-ID" sz="2900" b="1" dirty="0" smtClean="0">
                <a:solidFill>
                  <a:schemeClr val="bg1"/>
                </a:solidFill>
              </a:rPr>
              <a:t>psi</a:t>
            </a:r>
            <a:r>
              <a:rPr lang="en-US" sz="2900" b="1" dirty="0" err="1" smtClean="0">
                <a:solidFill>
                  <a:schemeClr val="bg1"/>
                </a:solidFill>
              </a:rPr>
              <a:t>kologi</a:t>
            </a:r>
            <a:r>
              <a:rPr lang="id-ID" sz="2900" b="1" dirty="0" smtClean="0">
                <a:solidFill>
                  <a:schemeClr val="bg1"/>
                </a:solidFill>
              </a:rPr>
              <a:t> </a:t>
            </a:r>
            <a:r>
              <a:rPr lang="id-ID" sz="2900" b="1" dirty="0">
                <a:solidFill>
                  <a:schemeClr val="bg1"/>
                </a:solidFill>
              </a:rPr>
              <a:t>terfavorit se PTS </a:t>
            </a:r>
            <a:r>
              <a:rPr lang="id-ID" sz="2900" b="1" dirty="0" smtClean="0">
                <a:solidFill>
                  <a:schemeClr val="bg1"/>
                </a:solidFill>
              </a:rPr>
              <a:t>Ja</a:t>
            </a:r>
            <a:r>
              <a:rPr lang="en-US" sz="2900" b="1" dirty="0" err="1" smtClean="0">
                <a:solidFill>
                  <a:schemeClr val="bg1"/>
                </a:solidFill>
              </a:rPr>
              <a:t>wa</a:t>
            </a:r>
            <a:r>
              <a:rPr lang="en-US" sz="2900" b="1" dirty="0" smtClean="0">
                <a:solidFill>
                  <a:schemeClr val="bg1"/>
                </a:solidFill>
              </a:rPr>
              <a:t> Barat</a:t>
            </a:r>
            <a:r>
              <a:rPr lang="id-ID" sz="2900" b="1" dirty="0" smtClean="0">
                <a:solidFill>
                  <a:schemeClr val="bg1"/>
                </a:solidFill>
              </a:rPr>
              <a:t> (sejak </a:t>
            </a:r>
            <a:r>
              <a:rPr lang="id-ID" sz="2900" b="1" dirty="0">
                <a:solidFill>
                  <a:schemeClr val="bg1"/>
                </a:solidFill>
              </a:rPr>
              <a:t>tahun 2014 </a:t>
            </a:r>
            <a:r>
              <a:rPr lang="id-ID" sz="2900" b="1" dirty="0" smtClean="0">
                <a:solidFill>
                  <a:schemeClr val="bg1"/>
                </a:solidFill>
              </a:rPr>
              <a:t>– s</a:t>
            </a:r>
            <a:r>
              <a:rPr lang="en-US" sz="2900" b="1" dirty="0" smtClean="0">
                <a:solidFill>
                  <a:schemeClr val="bg1"/>
                </a:solidFill>
              </a:rPr>
              <a:t>e</a:t>
            </a:r>
            <a:r>
              <a:rPr lang="id-ID" sz="2900" b="1" dirty="0" smtClean="0">
                <a:solidFill>
                  <a:schemeClr val="bg1"/>
                </a:solidFill>
              </a:rPr>
              <a:t>k</a:t>
            </a:r>
            <a:r>
              <a:rPr lang="en-US" sz="2900" b="1" dirty="0" smtClean="0">
                <a:solidFill>
                  <a:schemeClr val="bg1"/>
                </a:solidFill>
              </a:rPr>
              <a:t>a</a:t>
            </a:r>
            <a:r>
              <a:rPr lang="id-ID" sz="2900" b="1" dirty="0" smtClean="0">
                <a:solidFill>
                  <a:schemeClr val="bg1"/>
                </a:solidFill>
              </a:rPr>
              <a:t>r</a:t>
            </a:r>
            <a:r>
              <a:rPr lang="en-US" sz="2900" b="1" dirty="0" err="1" smtClean="0">
                <a:solidFill>
                  <a:schemeClr val="bg1"/>
                </a:solidFill>
              </a:rPr>
              <a:t>ang</a:t>
            </a:r>
            <a:r>
              <a:rPr lang="id-ID" sz="29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900" b="1" dirty="0" smtClean="0">
                <a:solidFill>
                  <a:schemeClr val="bg1"/>
                </a:solidFill>
              </a:rPr>
              <a:t>Mengelola </a:t>
            </a:r>
            <a:r>
              <a:rPr lang="id-ID" sz="2900" b="1" dirty="0">
                <a:solidFill>
                  <a:schemeClr val="bg1"/>
                </a:solidFill>
              </a:rPr>
              <a:t>1 prodi yaitu Prodi Psikologi S1</a:t>
            </a:r>
          </a:p>
          <a:p>
            <a:endParaRPr lang="id-ID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id-ID" sz="4800" dirty="0" smtClean="0"/>
              <a:t>VISI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6554867" cy="3767670"/>
          </a:xfrm>
        </p:spPr>
        <p:txBody>
          <a:bodyPr>
            <a:normAutofit fontScale="92500"/>
          </a:bodyPr>
          <a:lstStyle/>
          <a:p>
            <a:endParaRPr lang="id-ID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d-ID" sz="3500" b="1" dirty="0" smtClean="0">
                <a:solidFill>
                  <a:schemeClr val="bg1"/>
                </a:solidFill>
              </a:rPr>
              <a:t>Menjadi </a:t>
            </a:r>
            <a:r>
              <a:rPr lang="en-US" sz="3500" b="1" dirty="0" err="1" smtClean="0">
                <a:solidFill>
                  <a:schemeClr val="bg1"/>
                </a:solidFill>
              </a:rPr>
              <a:t>Fakultas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id-ID" sz="3500" b="1" dirty="0" smtClean="0">
                <a:solidFill>
                  <a:schemeClr val="bg1"/>
                </a:solidFill>
              </a:rPr>
              <a:t>Psikologi yang </a:t>
            </a:r>
            <a:r>
              <a:rPr lang="id-ID" sz="3500" b="1" dirty="0">
                <a:solidFill>
                  <a:schemeClr val="bg1"/>
                </a:solidFill>
              </a:rPr>
              <a:t>mandiri, maju, terkemuka 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di</a:t>
            </a:r>
            <a:r>
              <a:rPr lang="id-ID" sz="3500" b="1" dirty="0" smtClean="0">
                <a:solidFill>
                  <a:schemeClr val="bg1"/>
                </a:solidFill>
              </a:rPr>
              <a:t> </a:t>
            </a:r>
            <a:r>
              <a:rPr lang="id-ID" sz="3500" b="1" dirty="0">
                <a:solidFill>
                  <a:schemeClr val="bg1"/>
                </a:solidFill>
              </a:rPr>
              <a:t>Asia dengan berlandaskan </a:t>
            </a:r>
          </a:p>
          <a:p>
            <a:pPr marL="0" indent="0" algn="ctr">
              <a:buNone/>
            </a:pPr>
            <a:r>
              <a:rPr lang="id-ID" sz="3500" b="1" dirty="0">
                <a:solidFill>
                  <a:schemeClr val="bg1"/>
                </a:solidFill>
              </a:rPr>
              <a:t>nilai-nilai Islam. </a:t>
            </a:r>
          </a:p>
          <a:p>
            <a:endParaRPr lang="id-ID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6554867" cy="1524000"/>
          </a:xfrm>
        </p:spPr>
        <p:txBody>
          <a:bodyPr/>
          <a:lstStyle/>
          <a:p>
            <a:pPr algn="ctr"/>
            <a:r>
              <a:rPr lang="id-ID" dirty="0" smtClean="0"/>
              <a:t>MISI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6554867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d-ID" sz="3000" b="1" dirty="0" smtClean="0">
              <a:solidFill>
                <a:schemeClr val="bg1"/>
              </a:solidFill>
            </a:endParaRPr>
          </a:p>
          <a:p>
            <a:pPr lvl="0"/>
            <a:r>
              <a:rPr lang="nb-NO" sz="3000" b="1" dirty="0" smtClean="0">
                <a:solidFill>
                  <a:schemeClr val="bg1"/>
                </a:solidFill>
              </a:rPr>
              <a:t>Mengelola penyelenggaraan pendidikan tinggi Psikologi yang berlandaskan nilai-nilai Islam. </a:t>
            </a:r>
            <a:endParaRPr lang="id-ID" sz="3000" b="1" dirty="0" smtClean="0">
              <a:solidFill>
                <a:schemeClr val="bg1"/>
              </a:solidFill>
            </a:endParaRPr>
          </a:p>
          <a:p>
            <a:pPr lvl="0"/>
            <a:r>
              <a:rPr lang="nb-NO" sz="3000" b="1" dirty="0" smtClean="0">
                <a:solidFill>
                  <a:schemeClr val="bg1"/>
                </a:solidFill>
              </a:rPr>
              <a:t>Meningkatkan penelitian yang berguna bagi pengembangan ilmu dan kesejahteraan mental umat manusia yang berlandaskan nilai-nilai Islam. </a:t>
            </a:r>
            <a:endParaRPr lang="id-ID" sz="3000" b="1" dirty="0" smtClean="0">
              <a:solidFill>
                <a:schemeClr val="bg1"/>
              </a:solidFill>
            </a:endParaRPr>
          </a:p>
          <a:p>
            <a:pPr lvl="0"/>
            <a:r>
              <a:rPr lang="nb-NO" sz="3000" b="1" dirty="0" smtClean="0">
                <a:solidFill>
                  <a:schemeClr val="bg1"/>
                </a:solidFill>
              </a:rPr>
              <a:t>Mengembangkan pengabdian pada masyarakat untuk meningkatkan kesejahteraan mental umat manusia yang </a:t>
            </a:r>
            <a:r>
              <a:rPr lang="nb-NO" sz="3000" b="1" dirty="0" smtClean="0">
                <a:solidFill>
                  <a:schemeClr val="bg1"/>
                </a:solidFill>
              </a:rPr>
              <a:t>berlandaskan </a:t>
            </a:r>
            <a:r>
              <a:rPr lang="nb-NO" sz="3000" b="1" dirty="0" smtClean="0">
                <a:solidFill>
                  <a:schemeClr val="bg1"/>
                </a:solidFill>
              </a:rPr>
              <a:t>nilai-nilai Islam.</a:t>
            </a:r>
          </a:p>
          <a:p>
            <a:pPr lvl="0"/>
            <a:r>
              <a:rPr lang="nb-NO" sz="3000" b="1" dirty="0" smtClean="0">
                <a:solidFill>
                  <a:schemeClr val="bg1"/>
                </a:solidFill>
              </a:rPr>
              <a:t>Membangun kaulitas SDM yang profesional dan berakhlakul karimah. </a:t>
            </a:r>
            <a:endParaRPr lang="id-ID" b="1" dirty="0" smtClean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TUJUAN PENDIDIKAN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7999040" cy="43437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Menghasilkan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Sarjana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Psikologi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berakhlakul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karimah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Menghasilkan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temuan-temuan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ilmiah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bidang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meningkatkan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kesejahteraan</a:t>
            </a:r>
            <a:r>
              <a:rPr lang="en-US" b="1" dirty="0" smtClean="0">
                <a:solidFill>
                  <a:schemeClr val="bg1"/>
                </a:solidFill>
              </a:rPr>
              <a:t> mental </a:t>
            </a:r>
            <a:r>
              <a:rPr lang="en-US" b="1" dirty="0" err="1" smtClean="0">
                <a:solidFill>
                  <a:schemeClr val="bg1"/>
                </a:solidFill>
              </a:rPr>
              <a:t>umat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Meningkatkan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fakultas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Unisba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menyelesaikan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permasalahan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umat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Membangun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kemitraan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rangka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memberikan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pemecahan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masalah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meningkatkan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kesejahteraan</a:t>
            </a:r>
            <a:r>
              <a:rPr lang="en-US" b="1" dirty="0" smtClean="0">
                <a:solidFill>
                  <a:schemeClr val="bg1"/>
                </a:solidFill>
              </a:rPr>
              <a:t> mental </a:t>
            </a:r>
            <a:r>
              <a:rPr lang="en-US" b="1" dirty="0" err="1" smtClean="0">
                <a:solidFill>
                  <a:schemeClr val="bg1"/>
                </a:solidFill>
              </a:rPr>
              <a:t>umat</a:t>
            </a:r>
            <a:r>
              <a:rPr lang="id-ID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FOKUS UNGGULAN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id-ID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d-ID" sz="2800" b="1" dirty="0">
                <a:solidFill>
                  <a:schemeClr val="bg1"/>
                </a:solidFill>
              </a:rPr>
              <a:t>Penelitian dan aplikasi psikologi untuk kesejahteraan mental </a:t>
            </a:r>
            <a:r>
              <a:rPr lang="id-ID" sz="2800" b="1" dirty="0" smtClean="0">
                <a:solidFill>
                  <a:schemeClr val="bg1"/>
                </a:solidFill>
              </a:rPr>
              <a:t>dalam:</a:t>
            </a:r>
            <a:endParaRPr lang="id-ID" sz="2800" b="1" dirty="0">
              <a:solidFill>
                <a:schemeClr val="bg1"/>
              </a:solidFill>
            </a:endParaRPr>
          </a:p>
          <a:p>
            <a:pPr algn="ctr"/>
            <a:endParaRPr lang="id-ID" sz="2800" b="1" dirty="0" smtClean="0">
              <a:solidFill>
                <a:schemeClr val="bg1"/>
              </a:solidFill>
            </a:endParaRPr>
          </a:p>
          <a:p>
            <a:pPr lvl="1" algn="ctr"/>
            <a:r>
              <a:rPr lang="id-ID" sz="2800" b="1" dirty="0" smtClean="0">
                <a:solidFill>
                  <a:schemeClr val="bg1"/>
                </a:solidFill>
              </a:rPr>
              <a:t>Permasalahan </a:t>
            </a:r>
            <a:r>
              <a:rPr lang="id-ID" sz="2800" b="1" dirty="0">
                <a:solidFill>
                  <a:schemeClr val="bg1"/>
                </a:solidFill>
              </a:rPr>
              <a:t>adiksi</a:t>
            </a:r>
          </a:p>
          <a:p>
            <a:pPr lvl="1" algn="ctr"/>
            <a:r>
              <a:rPr lang="id-ID" sz="2800" b="1" dirty="0">
                <a:solidFill>
                  <a:schemeClr val="bg1"/>
                </a:solidFill>
              </a:rPr>
              <a:t>Pendidikan karakter</a:t>
            </a:r>
          </a:p>
          <a:p>
            <a:pPr lvl="1" algn="ctr"/>
            <a:r>
              <a:rPr lang="id-ID" sz="2800" b="1" dirty="0">
                <a:solidFill>
                  <a:schemeClr val="bg1"/>
                </a:solidFill>
              </a:rPr>
              <a:t>Pengembangan organisasi</a:t>
            </a:r>
          </a:p>
          <a:p>
            <a:pPr algn="ctr"/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PROFIL LULUSAN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57474"/>
            <a:ext cx="6554867" cy="376767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id-ID" sz="2000" b="1" dirty="0">
                <a:solidFill>
                  <a:schemeClr val="bg1"/>
                </a:solidFill>
              </a:rPr>
              <a:t>Asisten Psikolog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Staf atau Manajer di </a:t>
            </a:r>
            <a:r>
              <a:rPr lang="en-US" sz="2000" b="1" dirty="0" smtClean="0">
                <a:solidFill>
                  <a:schemeClr val="bg1"/>
                </a:solidFill>
              </a:rPr>
              <a:t>B</a:t>
            </a:r>
            <a:r>
              <a:rPr lang="id-ID" sz="2000" b="1" dirty="0" smtClean="0">
                <a:solidFill>
                  <a:schemeClr val="bg1"/>
                </a:solidFill>
              </a:rPr>
              <a:t>idang </a:t>
            </a:r>
            <a:r>
              <a:rPr lang="id-ID" sz="2000" b="1" dirty="0">
                <a:solidFill>
                  <a:schemeClr val="bg1"/>
                </a:solidFill>
              </a:rPr>
              <a:t>SDM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Staf Konsultan di </a:t>
            </a:r>
            <a:r>
              <a:rPr lang="en-US" sz="2000" b="1" dirty="0" smtClean="0">
                <a:solidFill>
                  <a:schemeClr val="bg1"/>
                </a:solidFill>
              </a:rPr>
              <a:t>B</a:t>
            </a:r>
            <a:r>
              <a:rPr lang="id-ID" sz="2000" b="1" dirty="0" smtClean="0">
                <a:solidFill>
                  <a:schemeClr val="bg1"/>
                </a:solidFill>
              </a:rPr>
              <a:t>idang </a:t>
            </a:r>
            <a:r>
              <a:rPr lang="id-ID" sz="2000" b="1" dirty="0">
                <a:solidFill>
                  <a:schemeClr val="bg1"/>
                </a:solidFill>
              </a:rPr>
              <a:t>Psikologi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Pengajar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Perancang dan </a:t>
            </a:r>
            <a:r>
              <a:rPr lang="en-US" sz="2000" b="1" dirty="0">
                <a:solidFill>
                  <a:schemeClr val="bg1"/>
                </a:solidFill>
              </a:rPr>
              <a:t>F</a:t>
            </a:r>
            <a:r>
              <a:rPr lang="id-ID" sz="2000" b="1" dirty="0" smtClean="0">
                <a:solidFill>
                  <a:schemeClr val="bg1"/>
                </a:solidFill>
              </a:rPr>
              <a:t>asilitato</a:t>
            </a:r>
            <a:r>
              <a:rPr lang="en-US" sz="2000" b="1" dirty="0" smtClean="0">
                <a:solidFill>
                  <a:schemeClr val="bg1"/>
                </a:solidFill>
              </a:rPr>
              <a:t>r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</a:rPr>
              <a:t>engembang </a:t>
            </a:r>
            <a:r>
              <a:rPr lang="en-US" sz="2000" b="1" dirty="0">
                <a:solidFill>
                  <a:schemeClr val="bg1"/>
                </a:solidFill>
              </a:rPr>
              <a:t>K</a:t>
            </a:r>
            <a:r>
              <a:rPr lang="id-ID" sz="2000" b="1" dirty="0" smtClean="0">
                <a:solidFill>
                  <a:schemeClr val="bg1"/>
                </a:solidFill>
              </a:rPr>
              <a:t>omunitas</a:t>
            </a:r>
            <a:endParaRPr lang="id-ID" sz="2000" b="1" dirty="0">
              <a:solidFill>
                <a:schemeClr val="bg1"/>
              </a:solidFill>
            </a:endParaRP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Konselor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Fasilitator dan </a:t>
            </a:r>
            <a:r>
              <a:rPr lang="en-US" sz="2000" b="1" dirty="0" smtClean="0">
                <a:solidFill>
                  <a:schemeClr val="bg1"/>
                </a:solidFill>
              </a:rPr>
              <a:t>M</a:t>
            </a:r>
            <a:r>
              <a:rPr lang="id-ID" sz="2000" b="1" dirty="0" smtClean="0">
                <a:solidFill>
                  <a:schemeClr val="bg1"/>
                </a:solidFill>
              </a:rPr>
              <a:t>otivator </a:t>
            </a:r>
            <a:r>
              <a:rPr lang="id-ID" sz="2000" b="1" dirty="0">
                <a:solidFill>
                  <a:schemeClr val="bg1"/>
                </a:solidFill>
              </a:rPr>
              <a:t>dalam </a:t>
            </a:r>
            <a:r>
              <a:rPr lang="en-US" sz="2000" b="1" dirty="0" smtClean="0">
                <a:solidFill>
                  <a:schemeClr val="bg1"/>
                </a:solidFill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</a:rPr>
              <a:t>rogram </a:t>
            </a:r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</a:rPr>
              <a:t>elatihan</a:t>
            </a:r>
            <a:endParaRPr lang="id-ID" sz="2000" b="1" dirty="0">
              <a:solidFill>
                <a:schemeClr val="bg1"/>
              </a:solidFill>
            </a:endParaRP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Administrasi </a:t>
            </a:r>
            <a:r>
              <a:rPr lang="en-US" sz="2000" b="1" dirty="0" smtClean="0">
                <a:solidFill>
                  <a:schemeClr val="bg1"/>
                </a:solidFill>
              </a:rPr>
              <a:t>T</a:t>
            </a:r>
            <a:r>
              <a:rPr lang="id-ID" sz="2000" b="1" dirty="0" smtClean="0">
                <a:solidFill>
                  <a:schemeClr val="bg1"/>
                </a:solidFill>
              </a:rPr>
              <a:t>es </a:t>
            </a:r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</a:rPr>
              <a:t>sikologi</a:t>
            </a:r>
            <a:endParaRPr lang="id-ID" sz="2000" b="1" dirty="0">
              <a:solidFill>
                <a:schemeClr val="bg1"/>
              </a:solidFill>
            </a:endParaRP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Pelaku </a:t>
            </a:r>
            <a:r>
              <a:rPr lang="en-US" sz="2000" b="1" dirty="0" smtClean="0">
                <a:solidFill>
                  <a:schemeClr val="bg1"/>
                </a:solidFill>
              </a:rPr>
              <a:t>U</a:t>
            </a:r>
            <a:r>
              <a:rPr lang="id-ID" sz="2000" b="1" dirty="0" smtClean="0">
                <a:solidFill>
                  <a:schemeClr val="bg1"/>
                </a:solidFill>
              </a:rPr>
              <a:t>saha </a:t>
            </a:r>
            <a:r>
              <a:rPr lang="en-US" sz="2000" b="1" dirty="0" smtClean="0">
                <a:solidFill>
                  <a:schemeClr val="bg1"/>
                </a:solidFill>
              </a:rPr>
              <a:t>M</a:t>
            </a:r>
            <a:r>
              <a:rPr lang="id-ID" sz="2000" b="1" dirty="0" smtClean="0">
                <a:solidFill>
                  <a:schemeClr val="bg1"/>
                </a:solidFill>
              </a:rPr>
              <a:t>andiri</a:t>
            </a:r>
            <a:endParaRPr lang="id-ID" sz="2000" b="1" dirty="0">
              <a:solidFill>
                <a:schemeClr val="bg1"/>
              </a:solidFill>
            </a:endParaRP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Peneliti</a:t>
            </a:r>
          </a:p>
          <a:p>
            <a:pPr lvl="1"/>
            <a:r>
              <a:rPr lang="id-ID" sz="2000" b="1" dirty="0">
                <a:solidFill>
                  <a:schemeClr val="bg1"/>
                </a:solidFill>
              </a:rPr>
              <a:t>Asesor 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 smtClean="0"/>
              <a:t>STRUKTUR ORGANISASI FAKULTAS PSIKOLOGI UNISBA</a:t>
            </a:r>
            <a:endParaRPr lang="id-ID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928972" y="439903"/>
            <a:ext cx="7197680" cy="3843712"/>
            <a:chOff x="1478777" y="434475"/>
            <a:chExt cx="7197680" cy="3843712"/>
          </a:xfrm>
        </p:grpSpPr>
        <p:sp>
          <p:nvSpPr>
            <p:cNvPr id="5" name="Freeform 4"/>
            <p:cNvSpPr/>
            <p:nvPr/>
          </p:nvSpPr>
          <p:spPr>
            <a:xfrm>
              <a:off x="7789072" y="1953790"/>
              <a:ext cx="189044" cy="5872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9044" y="0"/>
                  </a:moveTo>
                  <a:lnTo>
                    <a:pt x="189044" y="587204"/>
                  </a:lnTo>
                  <a:lnTo>
                    <a:pt x="0" y="5872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4535995" y="1062480"/>
              <a:ext cx="2743780" cy="5827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82736"/>
                  </a:lnTo>
                  <a:lnTo>
                    <a:pt x="2743780" y="5827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899893" y="1938831"/>
              <a:ext cx="129601" cy="567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601" y="0"/>
                  </a:moveTo>
                  <a:lnTo>
                    <a:pt x="129601" y="567776"/>
                  </a:lnTo>
                  <a:lnTo>
                    <a:pt x="0" y="56777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535995" y="1062480"/>
              <a:ext cx="790752" cy="567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67776"/>
                  </a:lnTo>
                  <a:lnTo>
                    <a:pt x="790752" y="56777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042495" y="1938831"/>
              <a:ext cx="129601" cy="567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67776"/>
                  </a:lnTo>
                  <a:lnTo>
                    <a:pt x="129601" y="56777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912894" y="1938831"/>
              <a:ext cx="129601" cy="567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601" y="0"/>
                  </a:moveTo>
                  <a:lnTo>
                    <a:pt x="129601" y="567776"/>
                  </a:lnTo>
                  <a:lnTo>
                    <a:pt x="0" y="56777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659644" y="1062480"/>
              <a:ext cx="876350" cy="567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76350" y="0"/>
                  </a:moveTo>
                  <a:lnTo>
                    <a:pt x="876350" y="567776"/>
                  </a:lnTo>
                  <a:lnTo>
                    <a:pt x="0" y="56777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535995" y="1062480"/>
              <a:ext cx="2300279" cy="2598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8958"/>
                  </a:lnTo>
                  <a:lnTo>
                    <a:pt x="2300279" y="2468958"/>
                  </a:lnTo>
                  <a:lnTo>
                    <a:pt x="2300279" y="2598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35995" y="1062480"/>
              <a:ext cx="661984" cy="2598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8958"/>
                  </a:lnTo>
                  <a:lnTo>
                    <a:pt x="661984" y="2468958"/>
                  </a:lnTo>
                  <a:lnTo>
                    <a:pt x="661984" y="2598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530771" y="1062480"/>
              <a:ext cx="1005223" cy="2598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05223" y="0"/>
                  </a:moveTo>
                  <a:lnTo>
                    <a:pt x="1005223" y="2468958"/>
                  </a:lnTo>
                  <a:lnTo>
                    <a:pt x="0" y="2468958"/>
                  </a:lnTo>
                  <a:lnTo>
                    <a:pt x="0" y="2598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095925" y="1062480"/>
              <a:ext cx="2440069" cy="2598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40069" y="0"/>
                  </a:moveTo>
                  <a:lnTo>
                    <a:pt x="2440069" y="2468958"/>
                  </a:lnTo>
                  <a:lnTo>
                    <a:pt x="0" y="2468958"/>
                  </a:lnTo>
                  <a:lnTo>
                    <a:pt x="0" y="2598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777859" y="434475"/>
              <a:ext cx="1516272" cy="628004"/>
            </a:xfrm>
            <a:custGeom>
              <a:avLst/>
              <a:gdLst>
                <a:gd name="connsiteX0" fmla="*/ 0 w 1516272"/>
                <a:gd name="connsiteY0" fmla="*/ 0 h 628004"/>
                <a:gd name="connsiteX1" fmla="*/ 1516272 w 1516272"/>
                <a:gd name="connsiteY1" fmla="*/ 0 h 628004"/>
                <a:gd name="connsiteX2" fmla="*/ 1516272 w 1516272"/>
                <a:gd name="connsiteY2" fmla="*/ 628004 h 628004"/>
                <a:gd name="connsiteX3" fmla="*/ 0 w 1516272"/>
                <a:gd name="connsiteY3" fmla="*/ 628004 h 628004"/>
                <a:gd name="connsiteX4" fmla="*/ 0 w 1516272"/>
                <a:gd name="connsiteY4" fmla="*/ 0 h 62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272" h="628004">
                  <a:moveTo>
                    <a:pt x="0" y="0"/>
                  </a:moveTo>
                  <a:lnTo>
                    <a:pt x="1516272" y="0"/>
                  </a:lnTo>
                  <a:lnTo>
                    <a:pt x="1516272" y="628004"/>
                  </a:lnTo>
                  <a:lnTo>
                    <a:pt x="0" y="628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50" kern="1200" dirty="0" smtClean="0"/>
                <a:t>Dekan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80561" y="501618"/>
              <a:ext cx="370289" cy="493718"/>
            </a:xfrm>
            <a:prstGeom prst="rect">
              <a:avLst/>
            </a:prstGeom>
            <a:blipFill>
              <a:blip r:embed="rId2"/>
              <a:srcRect/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478777" y="3661039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50" b="0" kern="1200" dirty="0" smtClean="0"/>
                <a:t>Kabag Psi. Industri Organisasi dan Sosial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0495" y="3722750"/>
              <a:ext cx="370289" cy="49371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913622" y="3661039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50" kern="1200" dirty="0" smtClean="0"/>
                <a:t>Kabag Psi. Klinis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334" y="3722750"/>
              <a:ext cx="370289" cy="493718"/>
            </a:xfrm>
            <a:prstGeom prst="rect">
              <a:avLst/>
            </a:prstGeom>
            <a:blipFill>
              <a:blip r:embed="rId4"/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527812" y="3661039"/>
              <a:ext cx="1340335" cy="617148"/>
            </a:xfrm>
            <a:custGeom>
              <a:avLst/>
              <a:gdLst>
                <a:gd name="connsiteX0" fmla="*/ 0 w 1340335"/>
                <a:gd name="connsiteY0" fmla="*/ 0 h 617148"/>
                <a:gd name="connsiteX1" fmla="*/ 1340335 w 1340335"/>
                <a:gd name="connsiteY1" fmla="*/ 0 h 617148"/>
                <a:gd name="connsiteX2" fmla="*/ 1340335 w 1340335"/>
                <a:gd name="connsiteY2" fmla="*/ 617148 h 617148"/>
                <a:gd name="connsiteX3" fmla="*/ 0 w 1340335"/>
                <a:gd name="connsiteY3" fmla="*/ 617148 h 617148"/>
                <a:gd name="connsiteX4" fmla="*/ 0 w 1340335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335" h="617148">
                  <a:moveTo>
                    <a:pt x="0" y="0"/>
                  </a:moveTo>
                  <a:lnTo>
                    <a:pt x="1340335" y="0"/>
                  </a:lnTo>
                  <a:lnTo>
                    <a:pt x="1340335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50" b="0" kern="1200" dirty="0" smtClean="0"/>
                <a:t>Kabag Psi. Perkembangan dan Pendidikan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1" y="3722750"/>
              <a:ext cx="370289" cy="493718"/>
            </a:xfrm>
            <a:prstGeom prst="rect">
              <a:avLst/>
            </a:prstGeom>
            <a:blipFill>
              <a:blip r:embed="rId5"/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6068696" y="3661039"/>
              <a:ext cx="1535157" cy="617148"/>
            </a:xfrm>
            <a:custGeom>
              <a:avLst/>
              <a:gdLst>
                <a:gd name="connsiteX0" fmla="*/ 0 w 1535157"/>
                <a:gd name="connsiteY0" fmla="*/ 0 h 617148"/>
                <a:gd name="connsiteX1" fmla="*/ 1535157 w 1535157"/>
                <a:gd name="connsiteY1" fmla="*/ 0 h 617148"/>
                <a:gd name="connsiteX2" fmla="*/ 1535157 w 1535157"/>
                <a:gd name="connsiteY2" fmla="*/ 617148 h 617148"/>
                <a:gd name="connsiteX3" fmla="*/ 0 w 1535157"/>
                <a:gd name="connsiteY3" fmla="*/ 617148 h 617148"/>
                <a:gd name="connsiteX4" fmla="*/ 0 w 153515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157" h="617148">
                  <a:moveTo>
                    <a:pt x="0" y="0"/>
                  </a:moveTo>
                  <a:lnTo>
                    <a:pt x="1535157" y="0"/>
                  </a:lnTo>
                  <a:lnTo>
                    <a:pt x="153515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50" b="0" kern="1200" dirty="0" smtClean="0"/>
                <a:t>Kabag Psi. Umum dan </a:t>
              </a:r>
              <a:r>
                <a:rPr lang="id-ID" sz="1050" b="0" kern="1200" dirty="0" smtClean="0"/>
                <a:t>Eksperimen</a:t>
              </a:r>
              <a:endParaRPr lang="id-ID" sz="1050" b="0" kern="1200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7186" y="3754753"/>
              <a:ext cx="370289" cy="49371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425347" y="1321682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Wakil </a:t>
              </a:r>
              <a:r>
                <a:rPr lang="en-US" sz="1050" kern="1200" dirty="0" err="1" smtClean="0"/>
                <a:t>Dekan</a:t>
              </a:r>
              <a:r>
                <a:rPr lang="en-US" sz="1050" kern="1200" dirty="0" smtClean="0"/>
                <a:t> I</a:t>
              </a:r>
              <a:endParaRPr lang="id-ID" sz="1050" kern="1200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87062" y="1383397"/>
              <a:ext cx="370289" cy="493718"/>
            </a:xfrm>
            <a:prstGeom prst="rect">
              <a:avLst/>
            </a:prstGeom>
            <a:blipFill>
              <a:blip r:embed="rId7"/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678597" y="2198033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800" b="1" kern="1200" dirty="0" smtClean="0"/>
                <a:t>Kasie Adm  Laboratorium</a:t>
              </a:r>
              <a:endParaRPr lang="id-ID" sz="800" kern="1200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40312" y="2259748"/>
              <a:ext cx="370289" cy="493718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3172097" y="2198033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900" b="1" kern="1200" dirty="0" smtClean="0"/>
                <a:t>Kasie Adm Akademik</a:t>
              </a:r>
              <a:endParaRPr lang="id-ID" sz="900" kern="1200" dirty="0" smtClean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6747" y="1321682"/>
              <a:ext cx="1405494" cy="617148"/>
            </a:xfrm>
            <a:custGeom>
              <a:avLst/>
              <a:gdLst>
                <a:gd name="connsiteX0" fmla="*/ 0 w 1405494"/>
                <a:gd name="connsiteY0" fmla="*/ 0 h 617148"/>
                <a:gd name="connsiteX1" fmla="*/ 1405494 w 1405494"/>
                <a:gd name="connsiteY1" fmla="*/ 0 h 617148"/>
                <a:gd name="connsiteX2" fmla="*/ 1405494 w 1405494"/>
                <a:gd name="connsiteY2" fmla="*/ 617148 h 617148"/>
                <a:gd name="connsiteX3" fmla="*/ 0 w 1405494"/>
                <a:gd name="connsiteY3" fmla="*/ 617148 h 617148"/>
                <a:gd name="connsiteX4" fmla="*/ 0 w 1405494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494" h="617148">
                  <a:moveTo>
                    <a:pt x="0" y="0"/>
                  </a:moveTo>
                  <a:lnTo>
                    <a:pt x="1405494" y="0"/>
                  </a:lnTo>
                  <a:lnTo>
                    <a:pt x="1405494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Wakil </a:t>
              </a:r>
              <a:r>
                <a:rPr lang="en-US" sz="1050" kern="1200" dirty="0" err="1" smtClean="0"/>
                <a:t>Dekan</a:t>
              </a:r>
              <a:r>
                <a:rPr lang="en-US" sz="1050" kern="1200" dirty="0" smtClean="0"/>
                <a:t> II</a:t>
              </a:r>
              <a:endParaRPr lang="id-ID" sz="1050" kern="1200" dirty="0" smtClean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74061" y="1383397"/>
              <a:ext cx="370289" cy="493718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665596" y="2198033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000" b="1" kern="1200" dirty="0" smtClean="0">
                  <a:latin typeface="+mn-lt"/>
                </a:rPr>
                <a:t>Kasie Adm Umum dan Keuangan</a:t>
              </a:r>
              <a:endParaRPr lang="id-ID" sz="1000" kern="1200" dirty="0" smtClean="0"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7311" y="2259748"/>
              <a:ext cx="370289" cy="493718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7279776" y="1336642"/>
              <a:ext cx="1396681" cy="617148"/>
            </a:xfrm>
            <a:custGeom>
              <a:avLst/>
              <a:gdLst>
                <a:gd name="connsiteX0" fmla="*/ 0 w 1396681"/>
                <a:gd name="connsiteY0" fmla="*/ 0 h 617148"/>
                <a:gd name="connsiteX1" fmla="*/ 1396681 w 1396681"/>
                <a:gd name="connsiteY1" fmla="*/ 0 h 617148"/>
                <a:gd name="connsiteX2" fmla="*/ 1396681 w 1396681"/>
                <a:gd name="connsiteY2" fmla="*/ 617148 h 617148"/>
                <a:gd name="connsiteX3" fmla="*/ 0 w 1396681"/>
                <a:gd name="connsiteY3" fmla="*/ 617148 h 617148"/>
                <a:gd name="connsiteX4" fmla="*/ 0 w 1396681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81" h="617148">
                  <a:moveTo>
                    <a:pt x="0" y="0"/>
                  </a:moveTo>
                  <a:lnTo>
                    <a:pt x="1396681" y="0"/>
                  </a:lnTo>
                  <a:lnTo>
                    <a:pt x="1396681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kern="1200" dirty="0" smtClean="0"/>
                <a:t>Wakil </a:t>
              </a:r>
              <a:r>
                <a:rPr lang="en-US" sz="1050" kern="1200" dirty="0" err="1" smtClean="0"/>
                <a:t>Dekan</a:t>
              </a:r>
              <a:r>
                <a:rPr lang="en-US" sz="1050" kern="1200" dirty="0" smtClean="0"/>
                <a:t> III</a:t>
              </a:r>
              <a:endParaRPr lang="id-ID" sz="1050" kern="1200" dirty="0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80311" y="1398357"/>
              <a:ext cx="370289" cy="493718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6554774" y="2232421"/>
              <a:ext cx="1234297" cy="617148"/>
            </a:xfrm>
            <a:custGeom>
              <a:avLst/>
              <a:gdLst>
                <a:gd name="connsiteX0" fmla="*/ 0 w 1234297"/>
                <a:gd name="connsiteY0" fmla="*/ 0 h 617148"/>
                <a:gd name="connsiteX1" fmla="*/ 1234297 w 1234297"/>
                <a:gd name="connsiteY1" fmla="*/ 0 h 617148"/>
                <a:gd name="connsiteX2" fmla="*/ 1234297 w 1234297"/>
                <a:gd name="connsiteY2" fmla="*/ 617148 h 617148"/>
                <a:gd name="connsiteX3" fmla="*/ 0 w 1234297"/>
                <a:gd name="connsiteY3" fmla="*/ 617148 h 617148"/>
                <a:gd name="connsiteX4" fmla="*/ 0 w 1234297"/>
                <a:gd name="connsiteY4" fmla="*/ 0 h 6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297" h="617148">
                  <a:moveTo>
                    <a:pt x="0" y="0"/>
                  </a:moveTo>
                  <a:lnTo>
                    <a:pt x="1234297" y="0"/>
                  </a:lnTo>
                  <a:lnTo>
                    <a:pt x="1234297" y="617148"/>
                  </a:lnTo>
                  <a:lnTo>
                    <a:pt x="0" y="617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4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700" b="1" kern="1200" dirty="0" smtClean="0"/>
                <a:t>Kasie Adm Kemahasiswaan dan alumni, peningkatan ruhul Islam</a:t>
              </a:r>
              <a:endParaRPr lang="id-ID" sz="700" kern="1200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16483" y="2294135"/>
              <a:ext cx="370289" cy="493718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Freeform 40"/>
          <p:cNvSpPr/>
          <p:nvPr/>
        </p:nvSpPr>
        <p:spPr>
          <a:xfrm>
            <a:off x="7239267" y="3666467"/>
            <a:ext cx="1535157" cy="617148"/>
          </a:xfrm>
          <a:custGeom>
            <a:avLst/>
            <a:gdLst>
              <a:gd name="connsiteX0" fmla="*/ 0 w 1535157"/>
              <a:gd name="connsiteY0" fmla="*/ 0 h 617148"/>
              <a:gd name="connsiteX1" fmla="*/ 1535157 w 1535157"/>
              <a:gd name="connsiteY1" fmla="*/ 0 h 617148"/>
              <a:gd name="connsiteX2" fmla="*/ 1535157 w 1535157"/>
              <a:gd name="connsiteY2" fmla="*/ 617148 h 617148"/>
              <a:gd name="connsiteX3" fmla="*/ 0 w 1535157"/>
              <a:gd name="connsiteY3" fmla="*/ 617148 h 617148"/>
              <a:gd name="connsiteX4" fmla="*/ 0 w 1535157"/>
              <a:gd name="connsiteY4" fmla="*/ 0 h 61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157" h="617148">
                <a:moveTo>
                  <a:pt x="0" y="0"/>
                </a:moveTo>
                <a:lnTo>
                  <a:pt x="1535157" y="0"/>
                </a:lnTo>
                <a:lnTo>
                  <a:pt x="1535157" y="617148"/>
                </a:lnTo>
                <a:lnTo>
                  <a:pt x="0" y="6171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4" tIns="6985" rIns="69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0" kern="1200" dirty="0" smtClean="0"/>
              <a:t>Unit </a:t>
            </a:r>
            <a:r>
              <a:rPr lang="en-US" sz="1050" b="0" kern="1200" dirty="0" err="1" smtClean="0"/>
              <a:t>Layanan</a:t>
            </a:r>
            <a:endParaRPr lang="en-US" sz="1050" b="0" kern="1200" dirty="0" smtClean="0"/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dirty="0" err="1" smtClean="0"/>
              <a:t>Psikologi</a:t>
            </a:r>
            <a:r>
              <a:rPr lang="en-US" sz="1050" dirty="0" smtClean="0"/>
              <a:t> </a:t>
            </a:r>
            <a:r>
              <a:rPr lang="en-US" sz="1050" dirty="0" err="1" smtClean="0"/>
              <a:t>Terpadu</a:t>
            </a:r>
            <a:endParaRPr lang="id-ID" sz="1050" b="0" kern="1200" dirty="0" smtClean="0"/>
          </a:p>
        </p:txBody>
      </p:sp>
      <p:pic>
        <p:nvPicPr>
          <p:cNvPr id="2049" name="Picture 1" descr="D:\danny\foto sdm\Administrasi\Nida Hamidah, S.Psi.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57" y="2265177"/>
            <a:ext cx="329049" cy="4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nny\foto sdm\Dosen\Eni Nuraeni Nugrahawati, Dra., M.Pd.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51" y="3728178"/>
            <a:ext cx="350429" cy="5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6156176" y="3535588"/>
            <a:ext cx="1920578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076754" y="3535588"/>
            <a:ext cx="0" cy="13087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1376</TotalTime>
  <Words>802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Slice</vt:lpstr>
      <vt:lpstr>SILATURAHIM DENGAN ORANG TUA /WALI MAHASISWA ANGKATAN 2019  FAKULTAS PSIKOLOGI  UNIVERSITAS ISLAM BANDUNG</vt:lpstr>
      <vt:lpstr>FAKULTAS PSIKOLOGI UNISBA</vt:lpstr>
      <vt:lpstr>SEJARAH PERKEMBANGAN</vt:lpstr>
      <vt:lpstr>VISI</vt:lpstr>
      <vt:lpstr>MISI</vt:lpstr>
      <vt:lpstr>TUJUAN PENDIDIKAN</vt:lpstr>
      <vt:lpstr>FOKUS UNGGULAN</vt:lpstr>
      <vt:lpstr>PROFIL LULUSAN</vt:lpstr>
      <vt:lpstr>STRUKTUR ORGANISASI FAKULTAS PSIKOLOGI UNISBA</vt:lpstr>
      <vt:lpstr>STRUKTURAL FAKULTAS PSIKOLOGI UNISBA</vt:lpstr>
      <vt:lpstr>STRUKTURAL FAKULTAS PSIKOLOGI UNISBA</vt:lpstr>
      <vt:lpstr>KONDISI SDM: TENAGA DOSEN &amp; TENAGA KEPENDIDIKAN </vt:lpstr>
      <vt:lpstr>KONDISI TENAGA KEPENDIDIKAN</vt:lpstr>
      <vt:lpstr>KONDISI MAHASISWA</vt:lpstr>
      <vt:lpstr>KERJASAMA</vt:lpstr>
      <vt:lpstr>PROSPEK LULUSAN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ORANG TUA /WALI MAHASISWA BARU FAKULTAS PSIKOLOGI UNIVERSITAS ISLAM BANDUNG</dc:title>
  <dc:creator>TOSHIBA</dc:creator>
  <cp:lastModifiedBy>psikologi</cp:lastModifiedBy>
  <cp:revision>140</cp:revision>
  <cp:lastPrinted>2017-10-10T10:28:43Z</cp:lastPrinted>
  <dcterms:created xsi:type="dcterms:W3CDTF">2014-10-20T17:25:57Z</dcterms:created>
  <dcterms:modified xsi:type="dcterms:W3CDTF">2019-09-24T09:23:15Z</dcterms:modified>
</cp:coreProperties>
</file>