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56" r:id="rId2"/>
    <p:sldId id="262" r:id="rId3"/>
    <p:sldId id="305" r:id="rId4"/>
    <p:sldId id="306" r:id="rId5"/>
    <p:sldId id="307" r:id="rId6"/>
    <p:sldId id="308" r:id="rId7"/>
    <p:sldId id="309" r:id="rId8"/>
    <p:sldId id="313" r:id="rId9"/>
    <p:sldId id="314" r:id="rId10"/>
    <p:sldId id="265" r:id="rId11"/>
    <p:sldId id="310" r:id="rId12"/>
    <p:sldId id="311" r:id="rId13"/>
    <p:sldId id="267" r:id="rId14"/>
    <p:sldId id="268" r:id="rId15"/>
    <p:sldId id="312" r:id="rId16"/>
    <p:sldId id="269" r:id="rId17"/>
    <p:sldId id="270" r:id="rId18"/>
    <p:sldId id="271" r:id="rId19"/>
    <p:sldId id="275" r:id="rId20"/>
    <p:sldId id="272" r:id="rId21"/>
    <p:sldId id="278" r:id="rId22"/>
    <p:sldId id="285" r:id="rId23"/>
    <p:sldId id="276" r:id="rId24"/>
    <p:sldId id="286" r:id="rId25"/>
    <p:sldId id="277" r:id="rId26"/>
    <p:sldId id="301" r:id="rId27"/>
    <p:sldId id="304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5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32D7F-C1CE-4118-9075-CB5FAE60186E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805F6689-E800-4F4B-9FAC-E78C5C189E32}">
      <dgm:prSet phldrT="[Text]" custT="1"/>
      <dgm:spPr/>
      <dgm:t>
        <a:bodyPr/>
        <a:lstStyle/>
        <a:p>
          <a:r>
            <a:rPr lang="id-ID" sz="2200" dirty="0" smtClean="0">
              <a:solidFill>
                <a:schemeClr val="bg1">
                  <a:lumMod val="95000"/>
                  <a:lumOff val="5000"/>
                </a:schemeClr>
              </a:solidFill>
            </a:rPr>
            <a:t>Melakukan Pembayaran UKT</a:t>
          </a:r>
          <a:endParaRPr lang="id-ID" sz="22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758C5CF6-93CC-484F-B89B-9460FD380F65}" type="parTrans" cxnId="{5EC54788-662C-49FB-ABF4-D4301C061489}">
      <dgm:prSet/>
      <dgm:spPr/>
      <dgm:t>
        <a:bodyPr/>
        <a:lstStyle/>
        <a:p>
          <a:endParaRPr lang="id-ID"/>
        </a:p>
      </dgm:t>
    </dgm:pt>
    <dgm:pt modelId="{81BE46AC-184A-4CFD-9B94-661D0ED35FF0}" type="sibTrans" cxnId="{5EC54788-662C-49FB-ABF4-D4301C061489}">
      <dgm:prSet/>
      <dgm:spPr/>
      <dgm:t>
        <a:bodyPr/>
        <a:lstStyle/>
        <a:p>
          <a:endParaRPr lang="id-ID"/>
        </a:p>
      </dgm:t>
    </dgm:pt>
    <dgm:pt modelId="{E31A38FC-800A-4635-946C-EAA79D00894E}">
      <dgm:prSet phldrT="[Text]" custT="1"/>
      <dgm:spPr/>
      <dgm:t>
        <a:bodyPr/>
        <a:lstStyle/>
        <a:p>
          <a:r>
            <a:rPr lang="id-ID" sz="2200" dirty="0" smtClean="0">
              <a:solidFill>
                <a:schemeClr val="bg1"/>
              </a:solidFill>
            </a:rPr>
            <a:t>Melakukan Perwalian dengan Dosen Wali</a:t>
          </a:r>
          <a:endParaRPr lang="id-ID" sz="2200" dirty="0">
            <a:solidFill>
              <a:schemeClr val="bg1"/>
            </a:solidFill>
          </a:endParaRPr>
        </a:p>
      </dgm:t>
    </dgm:pt>
    <dgm:pt modelId="{E9D44A58-8F22-4A55-9D7A-5D30960ACC54}" type="parTrans" cxnId="{8437A2EC-816B-4E9C-89AC-DA56D4DEBBE1}">
      <dgm:prSet/>
      <dgm:spPr/>
      <dgm:t>
        <a:bodyPr/>
        <a:lstStyle/>
        <a:p>
          <a:endParaRPr lang="id-ID"/>
        </a:p>
      </dgm:t>
    </dgm:pt>
    <dgm:pt modelId="{E1923CFC-7B8E-4ED6-B734-F94AC1389010}" type="sibTrans" cxnId="{8437A2EC-816B-4E9C-89AC-DA56D4DEBBE1}">
      <dgm:prSet/>
      <dgm:spPr/>
      <dgm:t>
        <a:bodyPr/>
        <a:lstStyle/>
        <a:p>
          <a:endParaRPr lang="id-ID"/>
        </a:p>
      </dgm:t>
    </dgm:pt>
    <dgm:pt modelId="{9B75C1D3-443E-44A7-91AD-A2D374DC17CB}">
      <dgm:prSet phldrT="[Text]" custT="1"/>
      <dgm:spPr/>
      <dgm:t>
        <a:bodyPr/>
        <a:lstStyle/>
        <a:p>
          <a:r>
            <a:rPr lang="id-ID" sz="2200" dirty="0" smtClean="0"/>
            <a:t>Melakukan </a:t>
          </a:r>
          <a:r>
            <a:rPr lang="id-ID" sz="2200" dirty="0" smtClean="0">
              <a:solidFill>
                <a:schemeClr val="bg1"/>
              </a:solidFill>
            </a:rPr>
            <a:t>Pembayaran Uang SKS sesuai Banyaknya SKS yang diambil </a:t>
          </a:r>
          <a:endParaRPr lang="id-ID" sz="2200" dirty="0">
            <a:solidFill>
              <a:schemeClr val="bg1"/>
            </a:solidFill>
          </a:endParaRPr>
        </a:p>
      </dgm:t>
    </dgm:pt>
    <dgm:pt modelId="{0B4EB535-21EB-4DCA-B214-AD9205B381FC}" type="parTrans" cxnId="{520931C6-5AAF-47AB-AA6C-37F126F2387D}">
      <dgm:prSet/>
      <dgm:spPr/>
      <dgm:t>
        <a:bodyPr/>
        <a:lstStyle/>
        <a:p>
          <a:endParaRPr lang="id-ID"/>
        </a:p>
      </dgm:t>
    </dgm:pt>
    <dgm:pt modelId="{2419741C-6BD9-4721-BE73-85C8AD3CC2E6}" type="sibTrans" cxnId="{520931C6-5AAF-47AB-AA6C-37F126F2387D}">
      <dgm:prSet/>
      <dgm:spPr/>
      <dgm:t>
        <a:bodyPr/>
        <a:lstStyle/>
        <a:p>
          <a:endParaRPr lang="id-ID"/>
        </a:p>
      </dgm:t>
    </dgm:pt>
    <dgm:pt modelId="{BB21E876-1398-402A-ADC6-E8B7F251053C}" type="pres">
      <dgm:prSet presAssocID="{E0732D7F-C1CE-4118-9075-CB5FAE60186E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91707FD-1687-4F78-AD78-9FA8B121085B}" type="pres">
      <dgm:prSet presAssocID="{9B75C1D3-443E-44A7-91AD-A2D374DC17CB}" presName="Accent3" presStyleCnt="0"/>
      <dgm:spPr/>
    </dgm:pt>
    <dgm:pt modelId="{1F57FABE-1063-4184-8040-E1220D874EBC}" type="pres">
      <dgm:prSet presAssocID="{9B75C1D3-443E-44A7-91AD-A2D374DC17CB}" presName="Accent" presStyleLbl="node1" presStyleIdx="0" presStyleCnt="3"/>
      <dgm:spPr/>
    </dgm:pt>
    <dgm:pt modelId="{60EC9310-5FBF-45AE-A490-9C9D7574D91B}" type="pres">
      <dgm:prSet presAssocID="{9B75C1D3-443E-44A7-91AD-A2D374DC17CB}" presName="ParentBackground3" presStyleCnt="0"/>
      <dgm:spPr/>
    </dgm:pt>
    <dgm:pt modelId="{29495B6E-A0F9-4588-94F5-12B558103CFC}" type="pres">
      <dgm:prSet presAssocID="{9B75C1D3-443E-44A7-91AD-A2D374DC17CB}" presName="ParentBackground" presStyleLbl="fgAcc1" presStyleIdx="0" presStyleCnt="3" custScaleX="122871" custScaleY="121492"/>
      <dgm:spPr/>
      <dgm:t>
        <a:bodyPr/>
        <a:lstStyle/>
        <a:p>
          <a:endParaRPr lang="en-US"/>
        </a:p>
      </dgm:t>
    </dgm:pt>
    <dgm:pt modelId="{8354F8B5-9837-4A2A-9E20-F88157BF63C1}" type="pres">
      <dgm:prSet presAssocID="{9B75C1D3-443E-44A7-91AD-A2D374DC17C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294B2-294B-49DE-BB3B-5350C3A6F1B4}" type="pres">
      <dgm:prSet presAssocID="{E31A38FC-800A-4635-946C-EAA79D00894E}" presName="Accent2" presStyleCnt="0"/>
      <dgm:spPr/>
    </dgm:pt>
    <dgm:pt modelId="{818EC1AD-887E-41FA-A6C0-8BE41AC41A95}" type="pres">
      <dgm:prSet presAssocID="{E31A38FC-800A-4635-946C-EAA79D00894E}" presName="Accent" presStyleLbl="node1" presStyleIdx="1" presStyleCnt="3"/>
      <dgm:spPr/>
    </dgm:pt>
    <dgm:pt modelId="{824EDD3A-7729-4E04-904C-0673150C3F7B}" type="pres">
      <dgm:prSet presAssocID="{E31A38FC-800A-4635-946C-EAA79D00894E}" presName="ParentBackground2" presStyleCnt="0"/>
      <dgm:spPr/>
    </dgm:pt>
    <dgm:pt modelId="{0A0ADE4D-6F45-4242-B7CD-28A058179CDE}" type="pres">
      <dgm:prSet presAssocID="{E31A38FC-800A-4635-946C-EAA79D00894E}" presName="ParentBackground" presStyleLbl="fgAcc1" presStyleIdx="1" presStyleCnt="3" custScaleX="122871" custScaleY="121492"/>
      <dgm:spPr/>
      <dgm:t>
        <a:bodyPr/>
        <a:lstStyle/>
        <a:p>
          <a:endParaRPr lang="en-US"/>
        </a:p>
      </dgm:t>
    </dgm:pt>
    <dgm:pt modelId="{039C43C3-4A99-40DF-BE18-76D971A59B92}" type="pres">
      <dgm:prSet presAssocID="{E31A38FC-800A-4635-946C-EAA79D00894E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572DB-6220-4010-AD77-4F35CA1EBABC}" type="pres">
      <dgm:prSet presAssocID="{805F6689-E800-4F4B-9FAC-E78C5C189E32}" presName="Accent1" presStyleCnt="0"/>
      <dgm:spPr/>
    </dgm:pt>
    <dgm:pt modelId="{FE0F1D7F-ED97-4833-99C3-7E9D563E9C76}" type="pres">
      <dgm:prSet presAssocID="{805F6689-E800-4F4B-9FAC-E78C5C189E32}" presName="Accent" presStyleLbl="node1" presStyleIdx="2" presStyleCnt="3"/>
      <dgm:spPr/>
    </dgm:pt>
    <dgm:pt modelId="{F1615D1A-AB52-4C83-B709-F4F3B8437D7D}" type="pres">
      <dgm:prSet presAssocID="{805F6689-E800-4F4B-9FAC-E78C5C189E32}" presName="ParentBackground1" presStyleCnt="0"/>
      <dgm:spPr/>
    </dgm:pt>
    <dgm:pt modelId="{120CCE7C-6211-4326-A490-683DA5B212E4}" type="pres">
      <dgm:prSet presAssocID="{805F6689-E800-4F4B-9FAC-E78C5C189E32}" presName="ParentBackground" presStyleLbl="fgAcc1" presStyleIdx="2" presStyleCnt="3" custScaleX="122871" custScaleY="121492"/>
      <dgm:spPr/>
      <dgm:t>
        <a:bodyPr/>
        <a:lstStyle/>
        <a:p>
          <a:endParaRPr lang="en-US"/>
        </a:p>
      </dgm:t>
    </dgm:pt>
    <dgm:pt modelId="{94C45B1D-0918-4E69-992D-ED59A648E85D}" type="pres">
      <dgm:prSet presAssocID="{805F6689-E800-4F4B-9FAC-E78C5C189E3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33FA60-7E32-433E-9913-2EF25900F10C}" type="presOf" srcId="{9B75C1D3-443E-44A7-91AD-A2D374DC17CB}" destId="{8354F8B5-9837-4A2A-9E20-F88157BF63C1}" srcOrd="1" destOrd="0" presId="urn:microsoft.com/office/officeart/2011/layout/CircleProcess"/>
    <dgm:cxn modelId="{77012654-2F69-4A6E-B021-C1289A3CC0BD}" type="presOf" srcId="{E31A38FC-800A-4635-946C-EAA79D00894E}" destId="{0A0ADE4D-6F45-4242-B7CD-28A058179CDE}" srcOrd="0" destOrd="0" presId="urn:microsoft.com/office/officeart/2011/layout/CircleProcess"/>
    <dgm:cxn modelId="{D4B3272E-FE6C-499F-A635-4298D5C63CA5}" type="presOf" srcId="{E31A38FC-800A-4635-946C-EAA79D00894E}" destId="{039C43C3-4A99-40DF-BE18-76D971A59B92}" srcOrd="1" destOrd="0" presId="urn:microsoft.com/office/officeart/2011/layout/CircleProcess"/>
    <dgm:cxn modelId="{64745B18-BDDC-4121-8D66-34863B81E3DA}" type="presOf" srcId="{E0732D7F-C1CE-4118-9075-CB5FAE60186E}" destId="{BB21E876-1398-402A-ADC6-E8B7F251053C}" srcOrd="0" destOrd="0" presId="urn:microsoft.com/office/officeart/2011/layout/CircleProcess"/>
    <dgm:cxn modelId="{8437A2EC-816B-4E9C-89AC-DA56D4DEBBE1}" srcId="{E0732D7F-C1CE-4118-9075-CB5FAE60186E}" destId="{E31A38FC-800A-4635-946C-EAA79D00894E}" srcOrd="1" destOrd="0" parTransId="{E9D44A58-8F22-4A55-9D7A-5D30960ACC54}" sibTransId="{E1923CFC-7B8E-4ED6-B734-F94AC1389010}"/>
    <dgm:cxn modelId="{5EC54788-662C-49FB-ABF4-D4301C061489}" srcId="{E0732D7F-C1CE-4118-9075-CB5FAE60186E}" destId="{805F6689-E800-4F4B-9FAC-E78C5C189E32}" srcOrd="0" destOrd="0" parTransId="{758C5CF6-93CC-484F-B89B-9460FD380F65}" sibTransId="{81BE46AC-184A-4CFD-9B94-661D0ED35FF0}"/>
    <dgm:cxn modelId="{54ACDC6F-DB54-4D26-84D4-89456E2A7F67}" type="presOf" srcId="{805F6689-E800-4F4B-9FAC-E78C5C189E32}" destId="{94C45B1D-0918-4E69-992D-ED59A648E85D}" srcOrd="1" destOrd="0" presId="urn:microsoft.com/office/officeart/2011/layout/CircleProcess"/>
    <dgm:cxn modelId="{DD6E546E-A373-4170-9C5D-DC4EA70DE8A3}" type="presOf" srcId="{805F6689-E800-4F4B-9FAC-E78C5C189E32}" destId="{120CCE7C-6211-4326-A490-683DA5B212E4}" srcOrd="0" destOrd="0" presId="urn:microsoft.com/office/officeart/2011/layout/CircleProcess"/>
    <dgm:cxn modelId="{92AA43B6-FBC7-434D-8C47-B4A80B5117DA}" type="presOf" srcId="{9B75C1D3-443E-44A7-91AD-A2D374DC17CB}" destId="{29495B6E-A0F9-4588-94F5-12B558103CFC}" srcOrd="0" destOrd="0" presId="urn:microsoft.com/office/officeart/2011/layout/CircleProcess"/>
    <dgm:cxn modelId="{520931C6-5AAF-47AB-AA6C-37F126F2387D}" srcId="{E0732D7F-C1CE-4118-9075-CB5FAE60186E}" destId="{9B75C1D3-443E-44A7-91AD-A2D374DC17CB}" srcOrd="2" destOrd="0" parTransId="{0B4EB535-21EB-4DCA-B214-AD9205B381FC}" sibTransId="{2419741C-6BD9-4721-BE73-85C8AD3CC2E6}"/>
    <dgm:cxn modelId="{15356B70-9200-44EB-ABA6-B54FA9FB946C}" type="presParOf" srcId="{BB21E876-1398-402A-ADC6-E8B7F251053C}" destId="{091707FD-1687-4F78-AD78-9FA8B121085B}" srcOrd="0" destOrd="0" presId="urn:microsoft.com/office/officeart/2011/layout/CircleProcess"/>
    <dgm:cxn modelId="{3F23CAC9-770E-4235-98C0-980BB4B3537B}" type="presParOf" srcId="{091707FD-1687-4F78-AD78-9FA8B121085B}" destId="{1F57FABE-1063-4184-8040-E1220D874EBC}" srcOrd="0" destOrd="0" presId="urn:microsoft.com/office/officeart/2011/layout/CircleProcess"/>
    <dgm:cxn modelId="{013D4FB2-BE03-4FD2-AF20-688C715D9EF1}" type="presParOf" srcId="{BB21E876-1398-402A-ADC6-E8B7F251053C}" destId="{60EC9310-5FBF-45AE-A490-9C9D7574D91B}" srcOrd="1" destOrd="0" presId="urn:microsoft.com/office/officeart/2011/layout/CircleProcess"/>
    <dgm:cxn modelId="{485977C6-77AF-4EC8-9E6C-32D6699CF090}" type="presParOf" srcId="{60EC9310-5FBF-45AE-A490-9C9D7574D91B}" destId="{29495B6E-A0F9-4588-94F5-12B558103CFC}" srcOrd="0" destOrd="0" presId="urn:microsoft.com/office/officeart/2011/layout/CircleProcess"/>
    <dgm:cxn modelId="{52C50481-0DFA-41D4-B8F6-C8A2A6BA9BAB}" type="presParOf" srcId="{BB21E876-1398-402A-ADC6-E8B7F251053C}" destId="{8354F8B5-9837-4A2A-9E20-F88157BF63C1}" srcOrd="2" destOrd="0" presId="urn:microsoft.com/office/officeart/2011/layout/CircleProcess"/>
    <dgm:cxn modelId="{3AF59C84-0700-4EB8-B336-943AC25D2986}" type="presParOf" srcId="{BB21E876-1398-402A-ADC6-E8B7F251053C}" destId="{78C294B2-294B-49DE-BB3B-5350C3A6F1B4}" srcOrd="3" destOrd="0" presId="urn:microsoft.com/office/officeart/2011/layout/CircleProcess"/>
    <dgm:cxn modelId="{A6DFC54A-F72D-435B-9243-4E84826FE382}" type="presParOf" srcId="{78C294B2-294B-49DE-BB3B-5350C3A6F1B4}" destId="{818EC1AD-887E-41FA-A6C0-8BE41AC41A95}" srcOrd="0" destOrd="0" presId="urn:microsoft.com/office/officeart/2011/layout/CircleProcess"/>
    <dgm:cxn modelId="{ABE2B3F7-CE90-49C2-B7C4-568A58220F3B}" type="presParOf" srcId="{BB21E876-1398-402A-ADC6-E8B7F251053C}" destId="{824EDD3A-7729-4E04-904C-0673150C3F7B}" srcOrd="4" destOrd="0" presId="urn:microsoft.com/office/officeart/2011/layout/CircleProcess"/>
    <dgm:cxn modelId="{DB7B9302-5522-4439-BAD4-4E39B62032DF}" type="presParOf" srcId="{824EDD3A-7729-4E04-904C-0673150C3F7B}" destId="{0A0ADE4D-6F45-4242-B7CD-28A058179CDE}" srcOrd="0" destOrd="0" presId="urn:microsoft.com/office/officeart/2011/layout/CircleProcess"/>
    <dgm:cxn modelId="{75AF50DD-4B17-4620-90CD-B85F27AD709A}" type="presParOf" srcId="{BB21E876-1398-402A-ADC6-E8B7F251053C}" destId="{039C43C3-4A99-40DF-BE18-76D971A59B92}" srcOrd="5" destOrd="0" presId="urn:microsoft.com/office/officeart/2011/layout/CircleProcess"/>
    <dgm:cxn modelId="{C2198050-E198-458F-85C8-BCD226C58C37}" type="presParOf" srcId="{BB21E876-1398-402A-ADC6-E8B7F251053C}" destId="{A5E572DB-6220-4010-AD77-4F35CA1EBABC}" srcOrd="6" destOrd="0" presId="urn:microsoft.com/office/officeart/2011/layout/CircleProcess"/>
    <dgm:cxn modelId="{326F33D1-FDA9-4CBD-91FB-9319A072A0C8}" type="presParOf" srcId="{A5E572DB-6220-4010-AD77-4F35CA1EBABC}" destId="{FE0F1D7F-ED97-4833-99C3-7E9D563E9C76}" srcOrd="0" destOrd="0" presId="urn:microsoft.com/office/officeart/2011/layout/CircleProcess"/>
    <dgm:cxn modelId="{2099B000-93D1-4429-8735-D9882B8F928D}" type="presParOf" srcId="{BB21E876-1398-402A-ADC6-E8B7F251053C}" destId="{F1615D1A-AB52-4C83-B709-F4F3B8437D7D}" srcOrd="7" destOrd="0" presId="urn:microsoft.com/office/officeart/2011/layout/CircleProcess"/>
    <dgm:cxn modelId="{778FE525-5E27-42B9-9239-8E8302B02307}" type="presParOf" srcId="{F1615D1A-AB52-4C83-B709-F4F3B8437D7D}" destId="{120CCE7C-6211-4326-A490-683DA5B212E4}" srcOrd="0" destOrd="0" presId="urn:microsoft.com/office/officeart/2011/layout/CircleProcess"/>
    <dgm:cxn modelId="{33B8971A-0D9F-4D29-843A-F20719A4C7F6}" type="presParOf" srcId="{BB21E876-1398-402A-ADC6-E8B7F251053C}" destId="{94C45B1D-0918-4E69-992D-ED59A648E85D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7FABE-1063-4184-8040-E1220D874EBC}">
      <dsp:nvSpPr>
        <dsp:cNvPr id="0" name=""/>
        <dsp:cNvSpPr/>
      </dsp:nvSpPr>
      <dsp:spPr>
        <a:xfrm>
          <a:off x="5257836" y="871330"/>
          <a:ext cx="2280042" cy="2280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95B6E-A0F9-4588-94F5-12B558103CFC}">
      <dsp:nvSpPr>
        <dsp:cNvPr id="0" name=""/>
        <dsp:cNvSpPr/>
      </dsp:nvSpPr>
      <dsp:spPr>
        <a:xfrm>
          <a:off x="5090121" y="718640"/>
          <a:ext cx="2615473" cy="258584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Melakukan </a:t>
          </a:r>
          <a:r>
            <a:rPr lang="id-ID" sz="2200" kern="1200" dirty="0" smtClean="0">
              <a:solidFill>
                <a:schemeClr val="bg1"/>
              </a:solidFill>
            </a:rPr>
            <a:t>Pembayaran Uang SKS sesuai Banyaknya SKS yang diambil </a:t>
          </a:r>
          <a:endParaRPr lang="id-ID" sz="2200" kern="1200" dirty="0">
            <a:solidFill>
              <a:schemeClr val="bg1"/>
            </a:solidFill>
          </a:endParaRPr>
        </a:p>
      </dsp:txBody>
      <dsp:txXfrm>
        <a:off x="5464020" y="1088116"/>
        <a:ext cx="1867674" cy="1846892"/>
      </dsp:txXfrm>
    </dsp:sp>
    <dsp:sp modelId="{818EC1AD-887E-41FA-A6C0-8BE41AC41A95}">
      <dsp:nvSpPr>
        <dsp:cNvPr id="0" name=""/>
        <dsp:cNvSpPr/>
      </dsp:nvSpPr>
      <dsp:spPr>
        <a:xfrm rot="2700000">
          <a:off x="2904092" y="874087"/>
          <a:ext cx="2274550" cy="227455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ADE4D-6F45-4242-B7CD-28A058179CDE}">
      <dsp:nvSpPr>
        <dsp:cNvPr id="0" name=""/>
        <dsp:cNvSpPr/>
      </dsp:nvSpPr>
      <dsp:spPr>
        <a:xfrm>
          <a:off x="2733631" y="718640"/>
          <a:ext cx="2615473" cy="258584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bg1"/>
              </a:solidFill>
            </a:rPr>
            <a:t>Melakukan Perwalian dengan Dosen Wali</a:t>
          </a:r>
          <a:endParaRPr lang="id-ID" sz="2200" kern="1200" dirty="0">
            <a:solidFill>
              <a:schemeClr val="bg1"/>
            </a:solidFill>
          </a:endParaRPr>
        </a:p>
      </dsp:txBody>
      <dsp:txXfrm>
        <a:off x="3107531" y="1088116"/>
        <a:ext cx="1867674" cy="1846892"/>
      </dsp:txXfrm>
    </dsp:sp>
    <dsp:sp modelId="{FE0F1D7F-ED97-4833-99C3-7E9D563E9C76}">
      <dsp:nvSpPr>
        <dsp:cNvPr id="0" name=""/>
        <dsp:cNvSpPr/>
      </dsp:nvSpPr>
      <dsp:spPr>
        <a:xfrm rot="2700000">
          <a:off x="547603" y="874087"/>
          <a:ext cx="2274550" cy="227455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CCE7C-6211-4326-A490-683DA5B212E4}">
      <dsp:nvSpPr>
        <dsp:cNvPr id="0" name=""/>
        <dsp:cNvSpPr/>
      </dsp:nvSpPr>
      <dsp:spPr>
        <a:xfrm>
          <a:off x="377142" y="718640"/>
          <a:ext cx="2615473" cy="258584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Melakukan Pembayaran UKT</a:t>
          </a:r>
          <a:endParaRPr lang="id-ID" sz="22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751041" y="1088116"/>
        <a:ext cx="1867674" cy="1846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F1177-5B2B-428D-AC29-D326100FF76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6C595-1119-4842-B28D-0A85818A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4820E1-A91D-4A9A-A1FA-3C0068DB8433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BD1A02-307F-4C2A-A7A4-CFDD3CBE3EA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view.unisba.ac.id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486600" cy="3168352"/>
          </a:xfrm>
        </p:spPr>
        <p:txBody>
          <a:bodyPr>
            <a:noAutofit/>
          </a:bodyPr>
          <a:lstStyle/>
          <a:p>
            <a:r>
              <a:rPr lang="id-ID" sz="3600" dirty="0" smtClean="0"/>
              <a:t>Bidang Akademik </a:t>
            </a:r>
            <a:br>
              <a:rPr lang="id-ID" sz="3600" dirty="0" smtClean="0"/>
            </a:br>
            <a:r>
              <a:rPr lang="id-ID" sz="3600" dirty="0" smtClean="0"/>
              <a:t>Fakultas Psikologi </a:t>
            </a:r>
            <a:br>
              <a:rPr lang="id-ID" sz="3600" dirty="0" smtClean="0"/>
            </a:br>
            <a:r>
              <a:rPr lang="id-ID" sz="3600" dirty="0" smtClean="0"/>
              <a:t>Universitas Islam Bandung</a:t>
            </a:r>
          </a:p>
        </p:txBody>
      </p:sp>
    </p:spTree>
    <p:extLst>
      <p:ext uri="{BB962C8B-B14F-4D97-AF65-F5344CB8AC3E}">
        <p14:creationId xmlns:p14="http://schemas.microsoft.com/office/powerpoint/2010/main" val="20919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Pendidikan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708629"/>
              </p:ext>
            </p:extLst>
          </p:nvPr>
        </p:nvGraphicFramePr>
        <p:xfrm>
          <a:off x="822325" y="1990279"/>
          <a:ext cx="7543800" cy="41030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  <a:gridCol w="2819251"/>
                <a:gridCol w="2209949"/>
              </a:tblGrid>
              <a:tr h="1214709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S1 (Sarjana</a:t>
                      </a:r>
                      <a:r>
                        <a:rPr lang="id-ID" sz="2400" baseline="0" dirty="0" smtClean="0"/>
                        <a:t> Psikologi)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S2 (Magister Profesi Psikologi)</a:t>
                      </a:r>
                      <a:endParaRPr lang="id-ID" sz="2400" dirty="0"/>
                    </a:p>
                  </a:txBody>
                  <a:tcPr marL="83820" marR="83820"/>
                </a:tc>
              </a:tr>
              <a:tr h="159261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Masa Studi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Minimal 8 Semester, Maksimal 14 Semester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 Semester</a:t>
                      </a:r>
                      <a:endParaRPr lang="id-ID" sz="2400" dirty="0"/>
                    </a:p>
                  </a:txBody>
                  <a:tcPr marL="83820" marR="83820"/>
                </a:tc>
              </a:tr>
              <a:tr h="45889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Beban SKS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146 SKS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    SKS</a:t>
                      </a:r>
                      <a:endParaRPr lang="id-ID" sz="2400" dirty="0"/>
                    </a:p>
                  </a:txBody>
                  <a:tcPr marL="83820" marR="83820"/>
                </a:tc>
              </a:tr>
              <a:tr h="83680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Gelar Akademik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S. Psi</a:t>
                      </a:r>
                      <a:endParaRPr lang="id-ID" sz="2400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M.</a:t>
                      </a:r>
                      <a:r>
                        <a:rPr lang="id-ID" sz="2400" baseline="0" dirty="0" smtClean="0"/>
                        <a:t> Psi + Psikolog</a:t>
                      </a:r>
                      <a:endParaRPr lang="id-ID" sz="2400" dirty="0"/>
                    </a:p>
                  </a:txBody>
                  <a:tcPr marL="83820" marR="838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Kurikulum 2017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Mengacu pada Panduan Pengembangan dan Penyusunan Kurikulum Pendidikan Tinggi (KPT).</a:t>
            </a:r>
          </a:p>
          <a:p>
            <a:endParaRPr lang="id-ID" dirty="0"/>
          </a:p>
          <a:p>
            <a:r>
              <a:rPr lang="id-ID" dirty="0" smtClean="0"/>
              <a:t>Metode pembelajaran : </a:t>
            </a:r>
            <a:r>
              <a:rPr lang="id-ID" i="1" dirty="0" smtClean="0"/>
              <a:t>student center learning </a:t>
            </a:r>
            <a:r>
              <a:rPr lang="id-ID" dirty="0" smtClean="0"/>
              <a:t>(SCL), suatu metode pembelajaran yang mendorong mahasiswa untuk unjuk kinerja yang bersifat kreatif, yang mengintegrasikan kemampuan kognitif, psikomotor dan afektif secara utuh.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60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Gambaran umum Kurikulum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Mata kuliah dibagi ke dalam 3 kelompok :</a:t>
            </a:r>
          </a:p>
          <a:p>
            <a:pPr>
              <a:buFontTx/>
              <a:buChar char="-"/>
            </a:pPr>
            <a:r>
              <a:rPr lang="id-ID" dirty="0" smtClean="0"/>
              <a:t>Mata kuliah wajib : yang wajib dipenuhi oleh setiap mahasiswa (132 SKS)</a:t>
            </a:r>
          </a:p>
          <a:p>
            <a:pPr>
              <a:buFontTx/>
              <a:buChar char="-"/>
            </a:pPr>
            <a:r>
              <a:rPr lang="id-ID" dirty="0" smtClean="0"/>
              <a:t> mata kuliah bidang peminatan (mata kuliah yang dipilih mahasiswa yang sesuai dengan minatnya). Disediakan 3 bidang peminatan, yaitu : peminatan bidang Psikologi Klinis, Peminatan di bidang Psikologi Pendidikan dan Perkembangan, peminatan bidang PIO dan Sosial (jumlahnya 8 SKS)</a:t>
            </a:r>
          </a:p>
          <a:p>
            <a:pPr>
              <a:buFontTx/>
              <a:buChar char="-"/>
            </a:pPr>
            <a:r>
              <a:rPr lang="id-ID" dirty="0" smtClean="0"/>
              <a:t>mata kuliah pengayaan (mata kuliah untuk memperkaya wawasan)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89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Proses Pengontrakan Mata Kuliah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31684"/>
              </p:ext>
            </p:extLst>
          </p:nvPr>
        </p:nvGraphicFramePr>
        <p:xfrm>
          <a:off x="822324" y="1846263"/>
          <a:ext cx="778212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3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Syarat Pengontrakan Mata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Sudah melakukan pembayaran UKT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Melakukan Perwalian dengan Dosen Wali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Lulus Mata Kuliah Prasyarat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Banyaknya mata kuliah yang di kontrak bergantung pada SKS yang bisa diambil dengan mengacu pada Indeks Prestasi Kumulatif (IPK) Mahasiswa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Melakukan Pembayaran Uang SKS sesuai dengan SKS yang dikontrak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86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Jika ada mata kuliah yang belum lulus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Dilakukan pengambilan ulang mata kuliah tersebut ditahun berikutnya. Hindari menunda.</a:t>
            </a:r>
          </a:p>
          <a:p>
            <a:r>
              <a:rPr lang="id-ID" dirty="0" smtClean="0"/>
              <a:t>Perhatikan persyaratan mata kuliah</a:t>
            </a:r>
          </a:p>
          <a:p>
            <a:r>
              <a:rPr lang="id-ID" dirty="0" smtClean="0"/>
              <a:t>Ada mata kuliah yang dapat diambil di semester lanjutan jika nilai IPK diatas rata-rata.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70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/>
              <a:t>Beban SKS yang dapat dikontrak Mahasiswa di Setiap Semester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093159"/>
              </p:ext>
            </p:extLst>
          </p:nvPr>
        </p:nvGraphicFramePr>
        <p:xfrm>
          <a:off x="457200" y="1600200"/>
          <a:ext cx="7467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IPK Semester Sebelumnya</a:t>
                      </a:r>
                      <a:endParaRPr lang="id-ID" sz="3200" dirty="0"/>
                    </a:p>
                  </a:txBody>
                  <a:tcPr marL="82975" marR="82975"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SKS yang dapat dikontrak</a:t>
                      </a:r>
                      <a:endParaRPr lang="id-ID" sz="3200" dirty="0"/>
                    </a:p>
                  </a:txBody>
                  <a:tcPr marL="82975" marR="829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≥ 3,00</a:t>
                      </a:r>
                      <a:endParaRPr lang="id-ID" sz="3200" dirty="0"/>
                    </a:p>
                  </a:txBody>
                  <a:tcPr marL="82975" marR="82975"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24 SKS</a:t>
                      </a:r>
                      <a:endParaRPr lang="id-ID" sz="3200" dirty="0"/>
                    </a:p>
                  </a:txBody>
                  <a:tcPr marL="82975" marR="829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2,50 – 2,99</a:t>
                      </a:r>
                    </a:p>
                  </a:txBody>
                  <a:tcPr marL="82975" marR="82975"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21 SKS</a:t>
                      </a:r>
                      <a:endParaRPr lang="id-ID" sz="3200" dirty="0"/>
                    </a:p>
                  </a:txBody>
                  <a:tcPr marL="82975" marR="829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2,00 – 2,49</a:t>
                      </a:r>
                      <a:endParaRPr lang="id-ID" sz="3200" dirty="0"/>
                    </a:p>
                  </a:txBody>
                  <a:tcPr marL="82975" marR="82975"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18 SKS</a:t>
                      </a:r>
                      <a:endParaRPr lang="id-ID" sz="3200" dirty="0"/>
                    </a:p>
                  </a:txBody>
                  <a:tcPr marL="82975" marR="829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1,50 – 1,99</a:t>
                      </a:r>
                      <a:endParaRPr lang="id-ID" sz="3200" dirty="0"/>
                    </a:p>
                  </a:txBody>
                  <a:tcPr marL="82975" marR="82975"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15 SKS</a:t>
                      </a:r>
                      <a:endParaRPr lang="id-ID" sz="3200" dirty="0"/>
                    </a:p>
                  </a:txBody>
                  <a:tcPr marL="82975" marR="829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&lt;</a:t>
                      </a:r>
                      <a:r>
                        <a:rPr lang="id-ID" sz="3200" baseline="0" dirty="0" smtClean="0"/>
                        <a:t> 1,50</a:t>
                      </a:r>
                      <a:endParaRPr lang="id-ID" sz="3200" dirty="0"/>
                    </a:p>
                  </a:txBody>
                  <a:tcPr marL="82975" marR="82975"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12 SKS</a:t>
                      </a:r>
                      <a:endParaRPr lang="id-ID" sz="3200" dirty="0"/>
                    </a:p>
                  </a:txBody>
                  <a:tcPr marL="82975" marR="829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Belajar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Evaluasi Pembelajaran minimal mengacu pada tiga komponen penilaian, antara lain:</a:t>
            </a:r>
          </a:p>
          <a:p>
            <a:pPr lvl="1"/>
            <a:r>
              <a:rPr lang="id-ID" sz="2800" dirty="0" smtClean="0"/>
              <a:t>Ujian Tengah Semester (UTS)</a:t>
            </a:r>
          </a:p>
          <a:p>
            <a:pPr lvl="1"/>
            <a:r>
              <a:rPr lang="id-ID" sz="2800" dirty="0" smtClean="0"/>
              <a:t>Ujian Akhir Semester (UAS)</a:t>
            </a:r>
          </a:p>
          <a:p>
            <a:pPr lvl="1"/>
            <a:r>
              <a:rPr lang="id-ID" sz="2800" dirty="0" smtClean="0"/>
              <a:t>Praktikum </a:t>
            </a:r>
          </a:p>
          <a:p>
            <a:pPr lvl="1"/>
            <a:r>
              <a:rPr lang="id-ID" sz="2800" dirty="0" smtClean="0"/>
              <a:t>Seminar</a:t>
            </a:r>
          </a:p>
          <a:p>
            <a:pPr lvl="1"/>
            <a:r>
              <a:rPr lang="id-ID" sz="2800" dirty="0" smtClean="0"/>
              <a:t>Tugas</a:t>
            </a:r>
          </a:p>
          <a:p>
            <a:pPr lvl="1"/>
            <a:r>
              <a:rPr lang="id-ID" sz="2800" dirty="0" smtClean="0"/>
              <a:t>Kuis</a:t>
            </a:r>
          </a:p>
        </p:txBody>
      </p:sp>
    </p:spTree>
    <p:extLst>
      <p:ext uri="{BB962C8B-B14F-4D97-AF65-F5344CB8AC3E}">
        <p14:creationId xmlns:p14="http://schemas.microsoft.com/office/powerpoint/2010/main" val="39846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Kewajiban Mahasiswa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200" dirty="0" smtClean="0"/>
              <a:t>Membayar biaya perkuliahan disetiap semesternya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200" dirty="0" smtClean="0"/>
              <a:t>Melakukan perwalian dan pengontrakan matakuliah disetiap semester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200" dirty="0" smtClean="0"/>
              <a:t>Mengikuti proses kegiatan perkuliahan (minimal kehadiran 80%, jika kurang tidak dapat mengikuti UAS)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200" dirty="0" smtClean="0"/>
              <a:t>Mengikuti seluruh kegiatan praktikum / seminar (100% kehadiran)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200" dirty="0" smtClean="0"/>
              <a:t>Mengikuti kegiatan SKS non akademik sebagai penunjang kegiatan akademik (146 SKS)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200" dirty="0" smtClean="0"/>
              <a:t>Mengikuti aturan yang berlaku di lingkungan Universitas Islam Bandung dan Fakultas Psikologi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1519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Hak Mahasiswa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Mendapatkan Pelayanan Pendidikan yang baik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Mendapatkan Pelayanan Adminstrasi yang baik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Mendapatkan pelayanan kesehatan di klinik kesehatan Unisba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Transparansi penilaian mahasiswa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43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Personil yang dapat dihubungi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628800"/>
            <a:ext cx="8069521" cy="4240294"/>
          </a:xfrm>
        </p:spPr>
        <p:txBody>
          <a:bodyPr>
            <a:normAutofit fontScale="92500"/>
          </a:bodyPr>
          <a:lstStyle/>
          <a:p>
            <a:r>
              <a:rPr lang="id-ID" sz="2800" b="1" dirty="0" smtClean="0"/>
              <a:t>Informasi kegiatan akademik dan </a:t>
            </a:r>
            <a:r>
              <a:rPr lang="id-ID" sz="2800" b="1" dirty="0" smtClean="0"/>
              <a:t>kemaha</a:t>
            </a:r>
            <a:r>
              <a:rPr lang="en-US" sz="2800" b="1" dirty="0" err="1" smtClean="0"/>
              <a:t>siswaan</a:t>
            </a:r>
            <a:endParaRPr lang="id-ID" sz="2800" b="1" dirty="0" smtClean="0"/>
          </a:p>
          <a:p>
            <a:pPr lvl="1" algn="ctr"/>
            <a:r>
              <a:rPr lang="id-ID" sz="2400" dirty="0" smtClean="0"/>
              <a:t>Wadek 1		: Endah Nawangsih (</a:t>
            </a:r>
            <a:r>
              <a:rPr lang="en-US" sz="2400" dirty="0" err="1" smtClean="0"/>
              <a:t>Pes</a:t>
            </a:r>
            <a:r>
              <a:rPr lang="en-US" sz="2400" dirty="0" smtClean="0"/>
              <a:t>. 317)</a:t>
            </a:r>
            <a:endParaRPr lang="id-ID" sz="2400" dirty="0" smtClean="0"/>
          </a:p>
          <a:p>
            <a:pPr lvl="1"/>
            <a:r>
              <a:rPr lang="id-ID" sz="2400" dirty="0" smtClean="0"/>
              <a:t>Kasie Adm. Akademik	: </a:t>
            </a:r>
            <a:r>
              <a:rPr lang="en-US" sz="2400" dirty="0" smtClean="0"/>
              <a:t>N</a:t>
            </a:r>
            <a:r>
              <a:rPr lang="id-ID" sz="2400" dirty="0" smtClean="0"/>
              <a:t>ida Hamidah(</a:t>
            </a:r>
            <a:r>
              <a:rPr lang="en-US" sz="2400" dirty="0" err="1" smtClean="0"/>
              <a:t>Pes</a:t>
            </a:r>
            <a:r>
              <a:rPr lang="en-US" sz="2400" dirty="0" smtClean="0"/>
              <a:t>. 133)</a:t>
            </a:r>
            <a:endParaRPr lang="id-ID" sz="2400" dirty="0" smtClean="0"/>
          </a:p>
          <a:p>
            <a:pPr lvl="1"/>
            <a:r>
              <a:rPr lang="id-ID" sz="2400" dirty="0" smtClean="0"/>
              <a:t>Kasie Lab</a:t>
            </a:r>
            <a:r>
              <a:rPr lang="en-US" sz="2400" dirty="0" err="1" smtClean="0"/>
              <a:t>oratorium</a:t>
            </a:r>
            <a:r>
              <a:rPr lang="en-US" sz="2400" dirty="0"/>
              <a:t>	</a:t>
            </a:r>
            <a:r>
              <a:rPr lang="id-ID" sz="2400" dirty="0" smtClean="0"/>
              <a:t>: Fanni Putri D.(</a:t>
            </a:r>
            <a:r>
              <a:rPr lang="en-US" sz="2400" dirty="0" err="1" smtClean="0"/>
              <a:t>Pes</a:t>
            </a:r>
            <a:r>
              <a:rPr lang="en-US" sz="2400" dirty="0" smtClean="0"/>
              <a:t>. 159)</a:t>
            </a:r>
            <a:endParaRPr lang="id-ID" sz="2400" dirty="0" smtClean="0"/>
          </a:p>
          <a:p>
            <a:pPr lvl="1"/>
            <a:r>
              <a:rPr lang="id-ID" sz="2400" dirty="0" smtClean="0"/>
              <a:t>Kasie Kemahasiswaan </a:t>
            </a:r>
            <a:r>
              <a:rPr lang="en-US" sz="2400" dirty="0" smtClean="0"/>
              <a:t>	</a:t>
            </a:r>
            <a:r>
              <a:rPr lang="id-ID" sz="2400" dirty="0" smtClean="0"/>
              <a:t>: Jajat Sudrajat (</a:t>
            </a:r>
            <a:r>
              <a:rPr lang="en-US" sz="2400" dirty="0" err="1" smtClean="0"/>
              <a:t>Pes</a:t>
            </a:r>
            <a:r>
              <a:rPr lang="en-US" sz="2400" dirty="0" smtClean="0"/>
              <a:t>. 133</a:t>
            </a:r>
            <a:r>
              <a:rPr lang="id-ID" sz="2400" dirty="0" smtClean="0"/>
              <a:t>)</a:t>
            </a:r>
          </a:p>
          <a:p>
            <a:r>
              <a:rPr lang="id-ID" sz="2800" b="1" dirty="0" smtClean="0"/>
              <a:t>Informasi Administrasi Keuangan</a:t>
            </a:r>
          </a:p>
          <a:p>
            <a:pPr lvl="1"/>
            <a:r>
              <a:rPr lang="id-ID" sz="2400" dirty="0" smtClean="0"/>
              <a:t>Wadek 2	</a:t>
            </a:r>
            <a:r>
              <a:rPr lang="en-US" sz="2400" dirty="0" smtClean="0"/>
              <a:t>	</a:t>
            </a:r>
            <a:r>
              <a:rPr lang="id-ID" sz="2400" dirty="0" smtClean="0"/>
              <a:t>: Temi Damayanti Dj. (</a:t>
            </a:r>
            <a:r>
              <a:rPr lang="en-US" sz="2400" dirty="0" err="1" smtClean="0"/>
              <a:t>Pes</a:t>
            </a:r>
            <a:r>
              <a:rPr lang="en-US" sz="2400" dirty="0" smtClean="0"/>
              <a:t>. </a:t>
            </a:r>
            <a:r>
              <a:rPr lang="id-ID" sz="2400" dirty="0" smtClean="0"/>
              <a:t>7403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 lvl="1"/>
            <a:r>
              <a:rPr lang="id-ID" sz="2400" dirty="0" smtClean="0"/>
              <a:t>Kasie Keuangan	: Hariati  Pujiasmani (</a:t>
            </a:r>
            <a:r>
              <a:rPr lang="en-US" sz="2400" dirty="0" err="1" smtClean="0"/>
              <a:t>Pes</a:t>
            </a:r>
            <a:r>
              <a:rPr lang="en-US" sz="2400" dirty="0" smtClean="0"/>
              <a:t>. 133)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934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Dispensasi Ketidakhadiran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400" dirty="0" smtClean="0"/>
              <a:t>Surat Tugas mengikuti kegiatan kemahasiswaan dari Bagian Kemahasiswaan Universitas atau Fakultas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400" dirty="0" smtClean="0"/>
              <a:t>Surat Keterangan Rawat Inap Rumah Sakit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400" dirty="0" smtClean="0"/>
              <a:t>Melakukan Ibadah Haji / Umroh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400" dirty="0" smtClean="0"/>
              <a:t>Ada Keluarga yang meninggal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400" dirty="0" smtClean="0"/>
              <a:t>Terkena Bencana Alam, seperti banjir dll</a:t>
            </a: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Untuk Surat keterangan Dokter / orang tua tidak dihitung sebagai dispensasi, tetapi dihitung kedalam toleransi ketidakhadiran yang 20%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3595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kemajuan Studi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3200" dirty="0" smtClean="0"/>
              <a:t>Pihak Fakultas akan mengirimkan laporan kemajuan studi mahasiswa ke alamat orang tua setiap tahunnya (per dua semester)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3200" dirty="0" smtClean="0"/>
              <a:t>Orang tua juga dapat mengakses nilai-nilai perkuliahan dan status pembayaran mahasiswa melalui web unisba : </a:t>
            </a:r>
            <a:r>
              <a:rPr lang="id-ID" sz="3200" dirty="0" smtClean="0">
                <a:hlinkClick r:id="rId2"/>
              </a:rPr>
              <a:t>http://view.unisba.ac.id/</a:t>
            </a:r>
            <a:r>
              <a:rPr lang="id-ID" sz="3200" dirty="0" smtClean="0"/>
              <a:t>  dengan memasukan Nomor Pokok Mahasiswa (NPM)</a:t>
            </a:r>
          </a:p>
        </p:txBody>
      </p:sp>
    </p:spTree>
    <p:extLst>
      <p:ext uri="{BB962C8B-B14F-4D97-AF65-F5344CB8AC3E}">
        <p14:creationId xmlns:p14="http://schemas.microsoft.com/office/powerpoint/2010/main" val="9932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Praktikum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subsistem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perkuliahan</a:t>
            </a:r>
            <a:r>
              <a:rPr lang="en-US" sz="2800" dirty="0"/>
              <a:t>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terstruktur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terjadwal</a:t>
            </a:r>
            <a:r>
              <a:rPr lang="en-US" sz="2800" dirty="0"/>
              <a:t> yang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yang </a:t>
            </a:r>
            <a:r>
              <a:rPr lang="en-US" sz="2800" dirty="0" err="1"/>
              <a:t>nyata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agar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menguasai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3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Praktikum &amp; Seminar  (non DPP)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Praktikum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5589240"/>
            <a:ext cx="4041775" cy="735360"/>
          </a:xfrm>
        </p:spPr>
        <p:txBody>
          <a:bodyPr>
            <a:normAutofit/>
          </a:bodyPr>
          <a:lstStyle/>
          <a:p>
            <a:r>
              <a:rPr lang="id-ID" b="1" dirty="0" smtClean="0"/>
              <a:t>Seminar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74625" indent="-174625">
              <a:buFont typeface="Wingdings" panose="05000000000000000000" pitchFamily="2" charset="2"/>
              <a:buChar char="§"/>
            </a:pPr>
            <a:r>
              <a:rPr lang="id-ID" dirty="0" smtClean="0"/>
              <a:t>Observasi dan Wawancara Psikologi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id-ID" dirty="0" smtClean="0"/>
              <a:t>Praktikum asesmen klasikal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id-ID" dirty="0" smtClean="0"/>
              <a:t>Tes Intelegensi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endParaRPr lang="id-ID" dirty="0" smtClean="0"/>
          </a:p>
          <a:p>
            <a:pPr marL="174625" indent="-174625">
              <a:buFont typeface="Wingdings" panose="05000000000000000000" pitchFamily="2" charset="2"/>
              <a:buChar char="§"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dirty="0" smtClean="0"/>
              <a:t>Metode Penelitian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dirty="0" smtClean="0"/>
              <a:t>Fokus unggulan adiksi : wawancara motivastional, konseling adiksi, intervensi krisis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dirty="0" smtClean="0"/>
              <a:t>Fokus unggulan  pembentukan karakter : Psikologi Sekolah, Psikoedukasi, Psikologi Keluarga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dirty="0" smtClean="0"/>
              <a:t>Fokus unggulan Pengembangan organisasi : Perancangan SDM, Training, Organizational Development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698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&amp; Seminar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 err="1"/>
              <a:t>Melatih</a:t>
            </a:r>
            <a:r>
              <a:rPr lang="en-US" sz="2800" dirty="0"/>
              <a:t> </a:t>
            </a:r>
            <a:r>
              <a:rPr lang="en-US" sz="2800" dirty="0" err="1"/>
              <a:t>keterampilan-keterampilan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mengintegrasikan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yang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/>
              <a:t>Membuktikan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/>
              <a:t>Menghargai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yang </a:t>
            </a:r>
            <a:r>
              <a:rPr lang="en-US" sz="2800" dirty="0" err="1"/>
              <a:t>dimiliki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Praktikum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Mengontrak matakuliah praktikum di perwalian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Membayar biaya praktikum sesuai dengan praktikum yang akan diikuti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Mengikuti seluruh kegiatan 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Kehadiran</a:t>
            </a:r>
            <a:r>
              <a:rPr lang="en-US" sz="2800" dirty="0" smtClean="0"/>
              <a:t> 100%)</a:t>
            </a:r>
            <a:endParaRPr lang="id-ID" sz="2800" dirty="0" smtClean="0"/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Menyiapkan dan membawa Subyek penelitian pada saat praktikum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id-ID" sz="2800" dirty="0" smtClean="0"/>
              <a:t>Menyiapkan perlengkapan untuk praktikum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917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 smtClean="0"/>
              <a:t>Free </a:t>
            </a:r>
            <a:r>
              <a:rPr lang="en-US" sz="2800" dirty="0" err="1" smtClean="0"/>
              <a:t>Wifi</a:t>
            </a:r>
            <a:endParaRPr lang="en-US" sz="2800" dirty="0" smtClean="0"/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r>
              <a:rPr lang="en-US" sz="2800" dirty="0" smtClean="0"/>
              <a:t>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proyektor</a:t>
            </a:r>
            <a:endParaRPr lang="en-US" sz="2800" dirty="0" smtClean="0"/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 smtClean="0"/>
              <a:t>Lab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ber</a:t>
            </a:r>
            <a:r>
              <a:rPr lang="en-US" sz="2800" dirty="0" smtClean="0"/>
              <a:t>-AC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proyektor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LED TV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 err="1" smtClean="0"/>
              <a:t>Perpustakaan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,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 Kemah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2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algn="ctr"/>
            <a:r>
              <a:rPr lang="id-ID" dirty="0" smtClean="0"/>
              <a:t> </a:t>
            </a:r>
            <a:r>
              <a:rPr lang="id-ID" sz="2800" dirty="0" smtClean="0"/>
              <a:t>TERIMAKASIH</a:t>
            </a:r>
          </a:p>
          <a:p>
            <a:pPr algn="ctr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9887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Dosen Wali Mahasiswa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92288" y="2412177"/>
            <a:ext cx="20689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Membantu menyusun</a:t>
            </a:r>
          </a:p>
          <a:p>
            <a:pPr algn="ctr"/>
            <a:r>
              <a:rPr lang="id-ID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Rencana Studi</a:t>
            </a:r>
            <a:endParaRPr lang="id-ID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0192" y="2291933"/>
            <a:ext cx="1524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Monitoring </a:t>
            </a:r>
          </a:p>
          <a:p>
            <a:pPr algn="ctr"/>
            <a:r>
              <a:rPr lang="id-ID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Kemajuan Studi</a:t>
            </a:r>
            <a:endParaRPr lang="id-ID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7906" y="4653136"/>
            <a:ext cx="1828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Konsultasi Masalah</a:t>
            </a:r>
          </a:p>
          <a:p>
            <a:pPr algn="ctr"/>
            <a:r>
              <a:rPr lang="id-ID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Akademik</a:t>
            </a:r>
            <a:endParaRPr lang="id-ID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2288" y="4810830"/>
            <a:ext cx="21368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Membantu Mahasiswa</a:t>
            </a:r>
          </a:p>
          <a:p>
            <a:pPr algn="ctr"/>
            <a:r>
              <a:rPr lang="id-ID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Mencapai Kelulusan</a:t>
            </a:r>
            <a:endParaRPr lang="id-ID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79912" y="3356992"/>
            <a:ext cx="158417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Dosen Wali</a:t>
            </a:r>
            <a:endParaRPr lang="id-ID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Striped Right Arrow 5"/>
          <p:cNvSpPr/>
          <p:nvPr/>
        </p:nvSpPr>
        <p:spPr>
          <a:xfrm rot="19702790">
            <a:off x="5542602" y="2970894"/>
            <a:ext cx="504056" cy="2743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Striped Right Arrow 17"/>
          <p:cNvSpPr/>
          <p:nvPr/>
        </p:nvSpPr>
        <p:spPr>
          <a:xfrm rot="1897210" flipH="1">
            <a:off x="3025334" y="2934476"/>
            <a:ext cx="504056" cy="2743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Striped Right Arrow 18"/>
          <p:cNvSpPr/>
          <p:nvPr/>
        </p:nvSpPr>
        <p:spPr>
          <a:xfrm rot="19702790" flipH="1" flipV="1">
            <a:off x="2950314" y="4404868"/>
            <a:ext cx="504056" cy="2743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Striped Right Arrow 19"/>
          <p:cNvSpPr/>
          <p:nvPr/>
        </p:nvSpPr>
        <p:spPr>
          <a:xfrm rot="1897210" flipV="1">
            <a:off x="5542603" y="4378787"/>
            <a:ext cx="504056" cy="2743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75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6864" cy="945944"/>
          </a:xfrm>
        </p:spPr>
        <p:txBody>
          <a:bodyPr>
            <a:normAutofit fontScale="90000"/>
          </a:bodyPr>
          <a:lstStyle/>
          <a:p>
            <a:r>
              <a:rPr lang="id-ID" sz="4400" b="1" dirty="0" smtClean="0"/>
              <a:t>Daftar Dosen Wali Mahasiswa </a:t>
            </a:r>
            <a:r>
              <a:rPr lang="en-US" sz="4400" b="1" dirty="0" smtClean="0"/>
              <a:t>201</a:t>
            </a:r>
            <a:r>
              <a:rPr lang="id-ID" sz="4400" b="1" dirty="0"/>
              <a:t>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392995"/>
              </p:ext>
            </p:extLst>
          </p:nvPr>
        </p:nvGraphicFramePr>
        <p:xfrm>
          <a:off x="467544" y="2204864"/>
          <a:ext cx="8229600" cy="2741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888432"/>
                <a:gridCol w="2324944"/>
              </a:tblGrid>
              <a:tr h="35836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NPM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Dosen Wali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MOBILEPHONE</a:t>
                      </a:r>
                      <a:endParaRPr lang="id-ID" dirty="0"/>
                    </a:p>
                  </a:txBody>
                  <a:tcPr/>
                </a:tc>
              </a:tr>
              <a:tr h="111927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10050019001 –</a:t>
                      </a:r>
                    </a:p>
                    <a:p>
                      <a:r>
                        <a:rPr lang="id-ID" sz="2000" dirty="0" smtClean="0"/>
                        <a:t>10050019033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Dr. Yuli</a:t>
                      </a:r>
                      <a:r>
                        <a:rPr lang="id-ID" b="1" baseline="0" dirty="0" smtClean="0"/>
                        <a:t> Aslamawati.,M.Pd</a:t>
                      </a:r>
                      <a:endParaRPr lang="id-ID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</a:t>
                      </a:r>
                      <a:r>
                        <a:rPr lang="id-ID" sz="2400" dirty="0" smtClean="0"/>
                        <a:t>08164875307</a:t>
                      </a:r>
                      <a:endParaRPr lang="id-ID" sz="1800" dirty="0"/>
                    </a:p>
                  </a:txBody>
                  <a:tcPr/>
                </a:tc>
              </a:tr>
              <a:tr h="1164689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1005001034 - 1005001033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b="1" dirty="0" smtClean="0"/>
                        <a:t>Dra. Sulisworo K.,M.Si</a:t>
                      </a:r>
                    </a:p>
                    <a:p>
                      <a:pPr marL="1350963" indent="0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08170231890</a:t>
                      </a:r>
                    </a:p>
                    <a:p>
                      <a:endParaRPr lang="id-ID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64896" cy="828641"/>
          </a:xfrm>
        </p:spPr>
        <p:txBody>
          <a:bodyPr>
            <a:normAutofit fontScale="90000"/>
          </a:bodyPr>
          <a:lstStyle/>
          <a:p>
            <a:r>
              <a:rPr lang="id-ID" sz="4400" b="1" dirty="0" smtClean="0"/>
              <a:t>Daftar Dosen Wali Mahasiswa </a:t>
            </a:r>
            <a:r>
              <a:rPr lang="en-US" sz="4400" b="1" dirty="0" smtClean="0"/>
              <a:t>2018</a:t>
            </a:r>
            <a:endParaRPr lang="id-ID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818353"/>
              </p:ext>
            </p:extLst>
          </p:nvPr>
        </p:nvGraphicFramePr>
        <p:xfrm>
          <a:off x="457200" y="2264896"/>
          <a:ext cx="8229600" cy="3597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960440"/>
                <a:gridCol w="2170584"/>
              </a:tblGrid>
              <a:tr h="60497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Dosen Wali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MOBILEPHONE</a:t>
                      </a:r>
                      <a:endParaRPr lang="id-ID" dirty="0"/>
                    </a:p>
                  </a:txBody>
                  <a:tcPr/>
                </a:tc>
              </a:tr>
              <a:tr h="13512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1005001063 –</a:t>
                      </a:r>
                    </a:p>
                    <a:p>
                      <a:r>
                        <a:rPr lang="id-ID" sz="2000" dirty="0" smtClean="0"/>
                        <a:t>1005001073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sz="2000" b="1" dirty="0" smtClean="0"/>
                        <a:t>Milda</a:t>
                      </a:r>
                      <a:r>
                        <a:rPr lang="id-ID" sz="2000" b="1" baseline="0" dirty="0" smtClean="0"/>
                        <a:t> Yanuvainti.,S.Psi,MA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081322390208</a:t>
                      </a:r>
                      <a:endParaRPr lang="id-ID" sz="2000" dirty="0"/>
                    </a:p>
                  </a:txBody>
                  <a:tcPr/>
                </a:tc>
              </a:tr>
              <a:tr h="1640901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1005001074 –</a:t>
                      </a:r>
                    </a:p>
                    <a:p>
                      <a:r>
                        <a:rPr lang="id-ID" sz="2000" dirty="0" smtClean="0"/>
                        <a:t>1005001085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sz="2000" b="1" dirty="0" smtClean="0"/>
                        <a:t>Temi Damayanti.,S.Psi,MA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08122402632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7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53496" cy="910148"/>
          </a:xfrm>
        </p:spPr>
        <p:txBody>
          <a:bodyPr>
            <a:normAutofit fontScale="90000"/>
          </a:bodyPr>
          <a:lstStyle/>
          <a:p>
            <a:r>
              <a:rPr lang="id-ID" sz="4400" b="1" dirty="0" smtClean="0"/>
              <a:t>Daftar Dosen Wali Mahasiswa </a:t>
            </a:r>
            <a:r>
              <a:rPr lang="en-US" sz="4400" b="1" dirty="0" smtClean="0"/>
              <a:t>2018</a:t>
            </a:r>
            <a:endParaRPr lang="id-ID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126202"/>
              </p:ext>
            </p:extLst>
          </p:nvPr>
        </p:nvGraphicFramePr>
        <p:xfrm>
          <a:off x="457200" y="1911021"/>
          <a:ext cx="8229600" cy="412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3888432"/>
                <a:gridCol w="2170584"/>
              </a:tblGrid>
              <a:tr h="34786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Dosen Wali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MOBILEPHONE</a:t>
                      </a:r>
                      <a:endParaRPr lang="id-ID" dirty="0"/>
                    </a:p>
                  </a:txBody>
                  <a:tcPr/>
                </a:tc>
              </a:tr>
              <a:tr h="1246502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1005001086 –</a:t>
                      </a:r>
                    </a:p>
                    <a:p>
                      <a:r>
                        <a:rPr lang="id-ID" sz="2000" dirty="0" smtClean="0"/>
                        <a:t>1005001095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sz="2000" b="1" dirty="0" smtClean="0"/>
                        <a:t>Dra. Siti Qodariah.,M.Psi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0818228119</a:t>
                      </a:r>
                      <a:endParaRPr lang="id-ID" sz="2000" dirty="0"/>
                    </a:p>
                  </a:txBody>
                  <a:tcPr/>
                </a:tc>
              </a:tr>
              <a:tr h="1246502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1005001096 –</a:t>
                      </a:r>
                    </a:p>
                    <a:p>
                      <a:r>
                        <a:rPr lang="id-ID" sz="2000" dirty="0" smtClean="0"/>
                        <a:t>1005001105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sz="2000" b="1" dirty="0" smtClean="0"/>
                        <a:t>Vici Sofianna S.</a:t>
                      </a:r>
                    </a:p>
                    <a:p>
                      <a:pPr marL="1350963" indent="0"/>
                      <a:r>
                        <a:rPr lang="id-ID" sz="2000" b="1" dirty="0" smtClean="0"/>
                        <a:t>S.Psi,M.Psi.T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</a:t>
                      </a:r>
                      <a:r>
                        <a:rPr lang="id-ID" sz="2000" dirty="0" smtClean="0"/>
                        <a:t>081324544980</a:t>
                      </a:r>
                      <a:endParaRPr lang="id-ID" sz="2000" dirty="0"/>
                    </a:p>
                  </a:txBody>
                  <a:tcPr/>
                </a:tc>
              </a:tr>
              <a:tr h="126359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1005001106 –</a:t>
                      </a:r>
                    </a:p>
                    <a:p>
                      <a:r>
                        <a:rPr lang="id-ID" sz="2000" dirty="0" smtClean="0"/>
                        <a:t>1005001116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="1" dirty="0" smtClean="0"/>
                        <a:t>Nanan</a:t>
                      </a:r>
                      <a:r>
                        <a:rPr lang="id-ID" sz="2000" b="1" baseline="0" dirty="0" smtClean="0"/>
                        <a:t> Nuraini.,S.Psi,M.Sc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087822265393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97512" cy="910147"/>
          </a:xfrm>
        </p:spPr>
        <p:txBody>
          <a:bodyPr>
            <a:normAutofit fontScale="90000"/>
          </a:bodyPr>
          <a:lstStyle/>
          <a:p>
            <a:r>
              <a:rPr lang="id-ID" sz="4400" b="1" dirty="0" smtClean="0"/>
              <a:t>Daftar Dosen Wali Mahasiswa </a:t>
            </a:r>
            <a:r>
              <a:rPr lang="en-US" sz="4400" b="1" dirty="0" smtClean="0"/>
              <a:t>2018</a:t>
            </a:r>
            <a:endParaRPr lang="id-ID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502213"/>
              </p:ext>
            </p:extLst>
          </p:nvPr>
        </p:nvGraphicFramePr>
        <p:xfrm>
          <a:off x="395536" y="1911021"/>
          <a:ext cx="8291264" cy="412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816424"/>
                <a:gridCol w="2242592"/>
              </a:tblGrid>
              <a:tr h="34786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Dosen Wali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No.</a:t>
                      </a:r>
                      <a:r>
                        <a:rPr lang="id-ID" baseline="0" dirty="0" smtClean="0"/>
                        <a:t> HP</a:t>
                      </a:r>
                      <a:endParaRPr lang="id-ID" dirty="0"/>
                    </a:p>
                  </a:txBody>
                  <a:tcPr/>
                </a:tc>
              </a:tr>
              <a:tr h="1246502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1005001117 –</a:t>
                      </a:r>
                    </a:p>
                    <a:p>
                      <a:r>
                        <a:rPr lang="id-ID" sz="2000" dirty="0" smtClean="0"/>
                        <a:t>1005001142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sz="2000" b="1" dirty="0" smtClean="0"/>
                        <a:t>Andhita Nurul K.,S.Psi,M.PSi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</a:t>
                      </a:r>
                      <a:r>
                        <a:rPr lang="id-ID" sz="2000" dirty="0" smtClean="0"/>
                        <a:t>08129491506</a:t>
                      </a:r>
                      <a:endParaRPr lang="id-ID" sz="2000" dirty="0"/>
                    </a:p>
                  </a:txBody>
                  <a:tcPr/>
                </a:tc>
              </a:tr>
              <a:tr h="1246502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1005001143 - 1005001173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indent="0"/>
                      <a:r>
                        <a:rPr lang="id-ID" sz="2000" b="1" dirty="0" smtClean="0"/>
                        <a:t>Dr. Eneng NW.,M.PSi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087822180071</a:t>
                      </a:r>
                      <a:endParaRPr lang="id-ID" sz="2000" dirty="0"/>
                    </a:p>
                  </a:txBody>
                  <a:tcPr/>
                </a:tc>
              </a:tr>
              <a:tr h="126359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1005001174 –</a:t>
                      </a:r>
                    </a:p>
                    <a:p>
                      <a:r>
                        <a:rPr lang="id-ID" sz="2000" dirty="0" smtClean="0"/>
                        <a:t>1005001193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09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="1" dirty="0" smtClean="0"/>
                        <a:t>Farida</a:t>
                      </a:r>
                      <a:r>
                        <a:rPr lang="id-ID" sz="2000" b="1" baseline="0" dirty="0" smtClean="0"/>
                        <a:t> Coralia.,S.Psi,M.Psi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087824050920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5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b="1" dirty="0"/>
              <a:t>Daftar Dosen Wali Mahasiswa </a:t>
            </a:r>
            <a:r>
              <a:rPr lang="en-US" sz="4000" b="1" dirty="0"/>
              <a:t>2018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70741"/>
              </p:ext>
            </p:extLst>
          </p:nvPr>
        </p:nvGraphicFramePr>
        <p:xfrm>
          <a:off x="611559" y="1844823"/>
          <a:ext cx="806348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3312368"/>
                <a:gridCol w="2950915"/>
              </a:tblGrid>
              <a:tr h="298832">
                <a:tc>
                  <a:txBody>
                    <a:bodyPr/>
                    <a:lstStyle/>
                    <a:p>
                      <a:r>
                        <a:rPr lang="id-ID" dirty="0" smtClean="0"/>
                        <a:t>NPM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DOSEN WALI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MOBILEPHONE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1005001194 – 1005001203</a:t>
                      </a:r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FANNI</a:t>
                      </a:r>
                      <a:r>
                        <a:rPr lang="id-ID" baseline="0" dirty="0" smtClean="0"/>
                        <a:t> PUTRI D.,S.PSI,M.PSI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08161864209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1005001204</a:t>
                      </a:r>
                      <a:r>
                        <a:rPr lang="id-ID" baseline="0" dirty="0" smtClean="0"/>
                        <a:t> – 1005001218</a:t>
                      </a:r>
                    </a:p>
                    <a:p>
                      <a:endParaRPr lang="id-ID" baseline="0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INDRI UTAMI.,S.PSI,M.SPI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08122357663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400" b="1" dirty="0"/>
              <a:t>Daftar Dosen Wali Mahasiswa </a:t>
            </a:r>
            <a:r>
              <a:rPr lang="en-US" sz="4400" b="1" dirty="0" smtClean="0"/>
              <a:t>201</a:t>
            </a:r>
            <a:r>
              <a:rPr lang="id-ID" sz="4400" b="1" dirty="0" smtClean="0"/>
              <a:t>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marL="82296" indent="0">
              <a:buNone/>
            </a:pPr>
            <a:endParaRPr lang="id-ID" dirty="0" smtClean="0"/>
          </a:p>
          <a:p>
            <a:pPr marL="82296" indent="0"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08455"/>
              </p:ext>
            </p:extLst>
          </p:nvPr>
        </p:nvGraphicFramePr>
        <p:xfrm>
          <a:off x="1259632" y="2348880"/>
          <a:ext cx="7248128" cy="2232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22"/>
                <a:gridCol w="2891863"/>
                <a:gridCol w="2416043"/>
              </a:tblGrid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DOSEN WALI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MOBILEPHONE</a:t>
                      </a:r>
                      <a:endParaRPr lang="id-ID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id-ID" dirty="0" smtClean="0"/>
                        <a:t>10050010219 - 10050010228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DR. DEWI ROSIANA,M.PSI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081572198781</a:t>
                      </a:r>
                      <a:endParaRPr lang="id-ID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id-ID" dirty="0" smtClean="0"/>
                        <a:t>1005001229 - 1005001243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AYU TUTY UTAMI.,S.PSI,M.SPI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0818644094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9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1182</TotalTime>
  <Words>954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Technic</vt:lpstr>
      <vt:lpstr>Bidang Akademik  Fakultas Psikologi  Universitas Islam Bandung</vt:lpstr>
      <vt:lpstr>Personil yang dapat dihubungi </vt:lpstr>
      <vt:lpstr>Dosen Wali Mahasiswa</vt:lpstr>
      <vt:lpstr>Daftar Dosen Wali Mahasiswa 2019</vt:lpstr>
      <vt:lpstr>Daftar Dosen Wali Mahasiswa 2018</vt:lpstr>
      <vt:lpstr>Daftar Dosen Wali Mahasiswa 2018</vt:lpstr>
      <vt:lpstr>Daftar Dosen Wali Mahasiswa 2018</vt:lpstr>
      <vt:lpstr>Daftar Dosen Wali Mahasiswa 2018</vt:lpstr>
      <vt:lpstr>Daftar Dosen Wali Mahasiswa 2019</vt:lpstr>
      <vt:lpstr>Program Pendidikan</vt:lpstr>
      <vt:lpstr>Kurikulum 2017</vt:lpstr>
      <vt:lpstr>Gambaran umum Kurikulum</vt:lpstr>
      <vt:lpstr>Proses Pengontrakan Mata Kuliah</vt:lpstr>
      <vt:lpstr>Syarat Pengontrakan Mata Kuliah</vt:lpstr>
      <vt:lpstr>Jika ada mata kuliah yang belum lulus ?</vt:lpstr>
      <vt:lpstr>Beban SKS yang dapat dikontrak Mahasiswa di Setiap Semester</vt:lpstr>
      <vt:lpstr>Evaluasi Belajar </vt:lpstr>
      <vt:lpstr>Kewajiban Mahasiswa</vt:lpstr>
      <vt:lpstr>Hak Mahasiswa</vt:lpstr>
      <vt:lpstr>Dispensasi Ketidakhadiran Perkuliahan</vt:lpstr>
      <vt:lpstr>Laporan kemajuan Studi</vt:lpstr>
      <vt:lpstr>Praktikum</vt:lpstr>
      <vt:lpstr>Praktikum &amp; Seminar  (non DPP)</vt:lpstr>
      <vt:lpstr>Manfaat Praktikum &amp; Seminar</vt:lpstr>
      <vt:lpstr>Syarat Praktikum</vt:lpstr>
      <vt:lpstr>Fasilitas Perkuliahan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ORANG TUA /WALI MAHASISWA BARU FAKULTAS PSIKOLOGI UNIVERSITAS ISLAM BANDUNG</dc:title>
  <dc:creator>TOSHIBA</dc:creator>
  <cp:lastModifiedBy>psikologi</cp:lastModifiedBy>
  <cp:revision>88</cp:revision>
  <dcterms:created xsi:type="dcterms:W3CDTF">2014-10-20T17:25:57Z</dcterms:created>
  <dcterms:modified xsi:type="dcterms:W3CDTF">2019-09-25T00:15:10Z</dcterms:modified>
</cp:coreProperties>
</file>