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6" r:id="rId2"/>
  </p:sldMasterIdLst>
  <p:notesMasterIdLst>
    <p:notesMasterId r:id="rId20"/>
  </p:notesMasterIdLst>
  <p:handoutMasterIdLst>
    <p:handoutMasterId r:id="rId21"/>
  </p:handoutMasterIdLst>
  <p:sldIdLst>
    <p:sldId id="378" r:id="rId3"/>
    <p:sldId id="398" r:id="rId4"/>
    <p:sldId id="257" r:id="rId5"/>
    <p:sldId id="258" r:id="rId6"/>
    <p:sldId id="262" r:id="rId7"/>
    <p:sldId id="261" r:id="rId8"/>
    <p:sldId id="263" r:id="rId9"/>
    <p:sldId id="264" r:id="rId10"/>
    <p:sldId id="265" r:id="rId11"/>
    <p:sldId id="399" r:id="rId12"/>
    <p:sldId id="400" r:id="rId13"/>
    <p:sldId id="401" r:id="rId14"/>
    <p:sldId id="402" r:id="rId15"/>
    <p:sldId id="403" r:id="rId16"/>
    <p:sldId id="392" r:id="rId17"/>
    <p:sldId id="385" r:id="rId18"/>
    <p:sldId id="260" r:id="rId19"/>
  </p:sldIdLst>
  <p:sldSz cx="9144000" cy="6858000" type="screen4x3"/>
  <p:notesSz cx="7077075" cy="907732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92B98-E2E4-4E5F-A180-0931E549FF45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621883"/>
            <a:ext cx="3066733" cy="4538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815A2-0339-43A3-9997-40ACCF13F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66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E2416-F920-4520-8BE6-70FF1ABDD282}" type="datetimeFigureOut">
              <a:rPr lang="id-ID" smtClean="0"/>
              <a:t>26/09/2019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5425" y="1135063"/>
            <a:ext cx="4086225" cy="3063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368800"/>
            <a:ext cx="5661025" cy="3573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1713"/>
            <a:ext cx="306705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621713"/>
            <a:ext cx="306705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6BB6D-595B-414E-AD99-6E665170F4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743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="" xmlns:a16="http://schemas.microsoft.com/office/drawing/2014/main" id="{08A267E5-A8C5-4040-B61A-FCD0987C582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="" xmlns:a16="http://schemas.microsoft.com/office/drawing/2014/main" id="{2260F07B-193D-4E64-AA22-0195609C20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id-ID"/>
          </a:p>
        </p:txBody>
      </p:sp>
      <p:sp>
        <p:nvSpPr>
          <p:cNvPr id="46084" name="Slide Number Placeholder 3">
            <a:extLst>
              <a:ext uri="{FF2B5EF4-FFF2-40B4-BE49-F238E27FC236}">
                <a16:creationId xmlns="" xmlns:a16="http://schemas.microsoft.com/office/drawing/2014/main" id="{5150C0CE-1891-4945-A85C-8115612B2D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E98D9EB-3CDB-4B57-915E-7A59AB6754E2}" type="slidenum">
              <a:rPr lang="id-ID" altLang="id-ID"/>
              <a:pPr/>
              <a:t>1</a:t>
            </a:fld>
            <a:endParaRPr lang="id-ID" alt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7B5C257-B1FF-4A9F-83D5-C66685663CB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079BEF1-29D0-43DB-88AF-245E58A99ED7}" type="datetimeFigureOut">
              <a:rPr lang="id-ID" smtClean="0"/>
              <a:pPr/>
              <a:t>26/09/2019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="" xmlns:a16="http://schemas.microsoft.com/office/drawing/2014/main" id="{D35ADDF9-AC0D-4118-9848-145083637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hangingPunct="1"/>
            <a:endParaRPr lang="en-US" altLang="id-ID"/>
          </a:p>
        </p:txBody>
      </p:sp>
      <p:sp>
        <p:nvSpPr>
          <p:cNvPr id="25603" name="Subtitle 2">
            <a:extLst>
              <a:ext uri="{FF2B5EF4-FFF2-40B4-BE49-F238E27FC236}">
                <a16:creationId xmlns="" xmlns:a16="http://schemas.microsoft.com/office/drawing/2014/main" id="{B4240CBF-63C8-47A9-A8BD-FD2AF066D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4249117"/>
            <a:ext cx="9139238" cy="2708275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id-ID" sz="26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BIDANG ADMINISTRASI UMUM &amp;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 </a:t>
            </a:r>
            <a:r>
              <a:rPr lang="id-ID" sz="26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KEUANGAN</a:t>
            </a:r>
          </a:p>
          <a:p>
            <a:pPr>
              <a:lnSpc>
                <a:spcPct val="80000"/>
              </a:lnSpc>
              <a:defRPr/>
            </a:pPr>
            <a:r>
              <a:rPr lang="id-ID" sz="26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“</a:t>
            </a: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KEBIJAKAN KEUANGAN UNISBA DAN </a:t>
            </a:r>
            <a:endParaRPr lang="id-ID" sz="2600" b="1" dirty="0">
              <a:solidFill>
                <a:schemeClr val="accent1">
                  <a:lumMod val="50000"/>
                </a:schemeClr>
              </a:solidFill>
              <a:latin typeface="Maiandra GD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FAKULTAS PSIKOLOGI</a:t>
            </a:r>
            <a:r>
              <a:rPr lang="id-ID" sz="2600" b="1" dirty="0">
                <a:solidFill>
                  <a:schemeClr val="accent1">
                    <a:lumMod val="50000"/>
                  </a:schemeClr>
                </a:solidFill>
                <a:latin typeface="Maiandra GD" pitchFamily="34" charset="0"/>
              </a:rPr>
              <a:t>”</a:t>
            </a:r>
            <a:r>
              <a:rPr lang="en-US" sz="2600" b="1" dirty="0"/>
              <a:t>	</a:t>
            </a:r>
            <a:endParaRPr lang="id-ID" sz="2600" b="1" dirty="0"/>
          </a:p>
          <a:p>
            <a:pPr>
              <a:lnSpc>
                <a:spcPct val="80000"/>
              </a:lnSpc>
              <a:defRPr/>
            </a:pPr>
            <a:endParaRPr lang="en-US" sz="1100" b="1" dirty="0"/>
          </a:p>
          <a:p>
            <a:pPr>
              <a:lnSpc>
                <a:spcPct val="80000"/>
              </a:lnSpc>
              <a:defRPr/>
            </a:pPr>
            <a:r>
              <a:rPr lang="en-US" sz="1400" b="1" dirty="0">
                <a:solidFill>
                  <a:srgbClr val="FF0000"/>
                </a:solidFill>
              </a:rPr>
              <a:t>TEMI DAMAYANTI DJAMHOER, </a:t>
            </a:r>
            <a:r>
              <a:rPr lang="en-US" sz="1400" b="1" dirty="0" err="1">
                <a:solidFill>
                  <a:srgbClr val="FF0000"/>
                </a:solidFill>
              </a:rPr>
              <a:t>S.Psi</a:t>
            </a:r>
            <a:r>
              <a:rPr lang="en-US" sz="1400" b="1" dirty="0">
                <a:solidFill>
                  <a:srgbClr val="FF0000"/>
                </a:solidFill>
              </a:rPr>
              <a:t>., M.A</a:t>
            </a:r>
          </a:p>
          <a:p>
            <a:pPr>
              <a:lnSpc>
                <a:spcPct val="80000"/>
              </a:lnSpc>
              <a:defRPr/>
            </a:pPr>
            <a:r>
              <a:rPr lang="en-US" sz="1400" b="1" dirty="0">
                <a:solidFill>
                  <a:srgbClr val="FF0000"/>
                </a:solidFill>
              </a:rPr>
              <a:t>WAKIL DEKAN II</a:t>
            </a:r>
          </a:p>
          <a:p>
            <a:pPr>
              <a:lnSpc>
                <a:spcPct val="80000"/>
              </a:lnSpc>
              <a:defRPr/>
            </a:pPr>
            <a:endParaRPr lang="en-US" sz="1100" b="1" dirty="0"/>
          </a:p>
          <a:p>
            <a:pPr>
              <a:lnSpc>
                <a:spcPct val="80000"/>
              </a:lnSpc>
              <a:defRPr/>
            </a:pPr>
            <a:endParaRPr lang="en-US" sz="1100" b="1" dirty="0"/>
          </a:p>
          <a:p>
            <a:pPr>
              <a:lnSpc>
                <a:spcPct val="80000"/>
              </a:lnSpc>
              <a:defRPr/>
            </a:pPr>
            <a:r>
              <a:rPr lang="id-ID" sz="1100" b="1" dirty="0" smtClean="0"/>
              <a:t>OPEN HOUSE  FAK. PSIKOLOGI UNISBA 201</a:t>
            </a:r>
            <a:r>
              <a:rPr lang="en-US" sz="1100" b="1" dirty="0"/>
              <a:t>9</a:t>
            </a:r>
            <a:r>
              <a:rPr lang="en-US" sz="3600" b="1" dirty="0"/>
              <a:t>	</a:t>
            </a:r>
            <a:endParaRPr lang="id-ID" sz="1600" b="1" dirty="0"/>
          </a:p>
          <a:p>
            <a:pPr algn="l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id-ID" sz="1800" dirty="0"/>
          </a:p>
        </p:txBody>
      </p:sp>
      <p:pic>
        <p:nvPicPr>
          <p:cNvPr id="4100" name="Picture 4" descr="D:\Gedung Unisba800.jpg">
            <a:extLst>
              <a:ext uri="{FF2B5EF4-FFF2-40B4-BE49-F238E27FC236}">
                <a16:creationId xmlns="" xmlns:a16="http://schemas.microsoft.com/office/drawing/2014/main" id="{20366D28-899B-494E-8F00-0E1FBD908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38" y="-242888"/>
            <a:ext cx="9144001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D:\UNISBA_PSIKOLOGI.jpg">
            <a:extLst>
              <a:ext uri="{FF2B5EF4-FFF2-40B4-BE49-F238E27FC236}">
                <a16:creationId xmlns="" xmlns:a16="http://schemas.microsoft.com/office/drawing/2014/main" id="{777EA09D-A597-46AB-B1B5-93B885594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500563"/>
            <a:ext cx="192881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349210"/>
              </p:ext>
            </p:extLst>
          </p:nvPr>
        </p:nvGraphicFramePr>
        <p:xfrm>
          <a:off x="755576" y="1988840"/>
          <a:ext cx="7416823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728">
                  <a:extLst>
                    <a:ext uri="{9D8B030D-6E8A-4147-A177-3AD203B41FA5}">
                      <a16:colId xmlns="" xmlns:a16="http://schemas.microsoft.com/office/drawing/2014/main" val="3336515784"/>
                    </a:ext>
                  </a:extLst>
                </a:gridCol>
                <a:gridCol w="2119092">
                  <a:extLst>
                    <a:ext uri="{9D8B030D-6E8A-4147-A177-3AD203B41FA5}">
                      <a16:colId xmlns="" xmlns:a16="http://schemas.microsoft.com/office/drawing/2014/main" val="1075736950"/>
                    </a:ext>
                  </a:extLst>
                </a:gridCol>
                <a:gridCol w="1907183">
                  <a:extLst>
                    <a:ext uri="{9D8B030D-6E8A-4147-A177-3AD203B41FA5}">
                      <a16:colId xmlns="" xmlns:a16="http://schemas.microsoft.com/office/drawing/2014/main" val="1717259222"/>
                    </a:ext>
                  </a:extLst>
                </a:gridCol>
                <a:gridCol w="706364">
                  <a:extLst>
                    <a:ext uri="{9D8B030D-6E8A-4147-A177-3AD203B41FA5}">
                      <a16:colId xmlns="" xmlns:a16="http://schemas.microsoft.com/office/drawing/2014/main" val="186886602"/>
                    </a:ext>
                  </a:extLst>
                </a:gridCol>
                <a:gridCol w="2048456">
                  <a:extLst>
                    <a:ext uri="{9D8B030D-6E8A-4147-A177-3AD203B41FA5}">
                      <a16:colId xmlns="" xmlns:a16="http://schemas.microsoft.com/office/drawing/2014/main" val="1803107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TARIF UANG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JUMLAH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478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6.250.000,-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RP. 3.125.000,-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02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5.300.000,-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2.650.000,-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622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220.000/SKS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RP.4.620.000,-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499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IPF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5.000.000,-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5.000.000,-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354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KESEHATAN</a:t>
                      </a:r>
                    </a:p>
                    <a:p>
                      <a:r>
                        <a:rPr lang="en-US" dirty="0"/>
                        <a:t>BAITUL MAAL</a:t>
                      </a:r>
                    </a:p>
                    <a:p>
                      <a:r>
                        <a:rPr lang="en-US" dirty="0"/>
                        <a:t>FAS. AIR MINUM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600.000,-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600.000,-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443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TOTAL SEMESTER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RP.15.995.000,-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038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8097643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765175"/>
            <a:ext cx="7812360" cy="887413"/>
          </a:xfrm>
        </p:spPr>
        <p:txBody>
          <a:bodyPr/>
          <a:lstStyle/>
          <a:p>
            <a:pPr algn="ctr"/>
            <a:r>
              <a:rPr lang="id-ID" sz="2400" b="1" dirty="0" smtClean="0"/>
              <a:t>BIAYA </a:t>
            </a:r>
            <a:r>
              <a:rPr lang="en-US" sz="2400" b="1" dirty="0" smtClean="0"/>
              <a:t>UANG </a:t>
            </a:r>
            <a:r>
              <a:rPr lang="en-US" sz="2400" b="1" dirty="0"/>
              <a:t>KULIAH </a:t>
            </a:r>
            <a:r>
              <a:rPr lang="id-ID" sz="2400" b="1" dirty="0" smtClean="0"/>
              <a:t>MABA</a:t>
            </a:r>
            <a:r>
              <a:rPr lang="en-US" sz="2400" b="1" dirty="0" smtClean="0"/>
              <a:t> </a:t>
            </a:r>
            <a:r>
              <a:rPr lang="en-US" sz="2400" b="1" dirty="0"/>
              <a:t>2019-2020</a:t>
            </a:r>
          </a:p>
        </p:txBody>
      </p:sp>
    </p:spTree>
    <p:extLst>
      <p:ext uri="{BB962C8B-B14F-4D97-AF65-F5344CB8AC3E}">
        <p14:creationId xmlns:p14="http://schemas.microsoft.com/office/powerpoint/2010/main" val="344955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594460"/>
              </p:ext>
            </p:extLst>
          </p:nvPr>
        </p:nvGraphicFramePr>
        <p:xfrm>
          <a:off x="755576" y="1988840"/>
          <a:ext cx="7632848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244">
                  <a:extLst>
                    <a:ext uri="{9D8B030D-6E8A-4147-A177-3AD203B41FA5}">
                      <a16:colId xmlns="" xmlns:a16="http://schemas.microsoft.com/office/drawing/2014/main" val="3336515784"/>
                    </a:ext>
                  </a:extLst>
                </a:gridCol>
                <a:gridCol w="2180814">
                  <a:extLst>
                    <a:ext uri="{9D8B030D-6E8A-4147-A177-3AD203B41FA5}">
                      <a16:colId xmlns="" xmlns:a16="http://schemas.microsoft.com/office/drawing/2014/main" val="1075736950"/>
                    </a:ext>
                  </a:extLst>
                </a:gridCol>
                <a:gridCol w="1962732">
                  <a:extLst>
                    <a:ext uri="{9D8B030D-6E8A-4147-A177-3AD203B41FA5}">
                      <a16:colId xmlns="" xmlns:a16="http://schemas.microsoft.com/office/drawing/2014/main" val="1717259222"/>
                    </a:ext>
                  </a:extLst>
                </a:gridCol>
                <a:gridCol w="726938">
                  <a:extLst>
                    <a:ext uri="{9D8B030D-6E8A-4147-A177-3AD203B41FA5}">
                      <a16:colId xmlns="" xmlns:a16="http://schemas.microsoft.com/office/drawing/2014/main" val="186886602"/>
                    </a:ext>
                  </a:extLst>
                </a:gridCol>
                <a:gridCol w="2108120">
                  <a:extLst>
                    <a:ext uri="{9D8B030D-6E8A-4147-A177-3AD203B41FA5}">
                      <a16:colId xmlns="" xmlns:a16="http://schemas.microsoft.com/office/drawing/2014/main" val="1803107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TARIF UANG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JUMLAH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478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6.250.000,-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RP. 3.125.000,-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02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5.300.000,-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2.650.000,-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622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220.000/SKS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RP.4.620.000,-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499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IPF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5.000.000,-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354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KESEHATAN</a:t>
                      </a:r>
                    </a:p>
                    <a:p>
                      <a:r>
                        <a:rPr lang="en-US" dirty="0"/>
                        <a:t>BAITUL MAAL</a:t>
                      </a:r>
                    </a:p>
                    <a:p>
                      <a:r>
                        <a:rPr lang="en-US" dirty="0"/>
                        <a:t>FAS. AIR MINUM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600.000,-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443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TOTAL SEMESTER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RP.10.395.000,-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038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8097643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765175"/>
            <a:ext cx="7056438" cy="887413"/>
          </a:xfrm>
        </p:spPr>
        <p:txBody>
          <a:bodyPr/>
          <a:lstStyle/>
          <a:p>
            <a:pPr algn="ctr"/>
            <a:r>
              <a:rPr lang="id-ID" sz="2400" b="1" dirty="0" smtClean="0"/>
              <a:t>ESTIMASI </a:t>
            </a:r>
            <a:r>
              <a:rPr lang="en-US" sz="2400" b="1" dirty="0" smtClean="0"/>
              <a:t>UANG </a:t>
            </a:r>
            <a:r>
              <a:rPr lang="en-US" sz="2400" b="1" dirty="0"/>
              <a:t>KULIAH ANGKATAN 2019</a:t>
            </a:r>
          </a:p>
        </p:txBody>
      </p:sp>
    </p:spTree>
    <p:extLst>
      <p:ext uri="{BB962C8B-B14F-4D97-AF65-F5344CB8AC3E}">
        <p14:creationId xmlns:p14="http://schemas.microsoft.com/office/powerpoint/2010/main" val="200562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380852"/>
              </p:ext>
            </p:extLst>
          </p:nvPr>
        </p:nvGraphicFramePr>
        <p:xfrm>
          <a:off x="395536" y="1988840"/>
          <a:ext cx="792088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33">
                  <a:extLst>
                    <a:ext uri="{9D8B030D-6E8A-4147-A177-3AD203B41FA5}">
                      <a16:colId xmlns="" xmlns:a16="http://schemas.microsoft.com/office/drawing/2014/main" val="3336515784"/>
                    </a:ext>
                  </a:extLst>
                </a:gridCol>
                <a:gridCol w="2263109">
                  <a:extLst>
                    <a:ext uri="{9D8B030D-6E8A-4147-A177-3AD203B41FA5}">
                      <a16:colId xmlns="" xmlns:a16="http://schemas.microsoft.com/office/drawing/2014/main" val="1075736950"/>
                    </a:ext>
                  </a:extLst>
                </a:gridCol>
                <a:gridCol w="2036798">
                  <a:extLst>
                    <a:ext uri="{9D8B030D-6E8A-4147-A177-3AD203B41FA5}">
                      <a16:colId xmlns="" xmlns:a16="http://schemas.microsoft.com/office/drawing/2014/main" val="1717259222"/>
                    </a:ext>
                  </a:extLst>
                </a:gridCol>
                <a:gridCol w="754370">
                  <a:extLst>
                    <a:ext uri="{9D8B030D-6E8A-4147-A177-3AD203B41FA5}">
                      <a16:colId xmlns="" xmlns:a16="http://schemas.microsoft.com/office/drawing/2014/main" val="186886602"/>
                    </a:ext>
                  </a:extLst>
                </a:gridCol>
                <a:gridCol w="2187672">
                  <a:extLst>
                    <a:ext uri="{9D8B030D-6E8A-4147-A177-3AD203B41FA5}">
                      <a16:colId xmlns="" xmlns:a16="http://schemas.microsoft.com/office/drawing/2014/main" val="1803107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TARIF UANG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JUMLAH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478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RP. 6.250.000,-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0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02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 5.300.000,-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id-ID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RP. 2.650.000,-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622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220.000/SKS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r>
                        <a:rPr lang="id-ID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RP.4.</a:t>
                      </a:r>
                      <a:r>
                        <a:rPr lang="id-ID" dirty="0" smtClean="0"/>
                        <a:t>84</a:t>
                      </a:r>
                      <a:r>
                        <a:rPr lang="en-US" dirty="0" smtClean="0"/>
                        <a:t>0.000</a:t>
                      </a:r>
                      <a:r>
                        <a:rPr lang="en-US" dirty="0"/>
                        <a:t>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499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IPF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5.000.000,-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354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KESEHATAN</a:t>
                      </a:r>
                    </a:p>
                    <a:p>
                      <a:r>
                        <a:rPr lang="en-US" dirty="0"/>
                        <a:t>BAITUL MAAL</a:t>
                      </a:r>
                    </a:p>
                    <a:p>
                      <a:r>
                        <a:rPr lang="en-US" dirty="0"/>
                        <a:t>FAS. AIR MINUM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600.000,-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443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TOTAL SEMESTER </a:t>
                      </a:r>
                      <a:r>
                        <a:rPr lang="id-ID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RP.</a:t>
                      </a:r>
                      <a:r>
                        <a:rPr lang="id-ID" b="1" baseline="0" dirty="0" smtClean="0"/>
                        <a:t> 7.490.000,-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038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8097643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765175"/>
            <a:ext cx="8244408" cy="887413"/>
          </a:xfrm>
        </p:spPr>
        <p:txBody>
          <a:bodyPr/>
          <a:lstStyle/>
          <a:p>
            <a:pPr algn="ctr"/>
            <a:r>
              <a:rPr lang="id-ID" sz="2400" b="1" dirty="0" smtClean="0"/>
              <a:t>ESTIMASI </a:t>
            </a:r>
            <a:r>
              <a:rPr lang="en-US" sz="2400" b="1" dirty="0" smtClean="0"/>
              <a:t>UANG </a:t>
            </a:r>
            <a:r>
              <a:rPr lang="en-US" sz="2400" b="1" dirty="0"/>
              <a:t>KULIAH ANGKATAN </a:t>
            </a:r>
            <a:r>
              <a:rPr lang="en-US" sz="2400" b="1" dirty="0" smtClean="0"/>
              <a:t>2019</a:t>
            </a:r>
            <a:r>
              <a:rPr lang="id-ID" sz="2400" b="1" dirty="0" smtClean="0"/>
              <a:t> SEMESTER SELANJUTNYA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349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027758"/>
              </p:ext>
            </p:extLst>
          </p:nvPr>
        </p:nvGraphicFramePr>
        <p:xfrm>
          <a:off x="395536" y="1988840"/>
          <a:ext cx="792088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33">
                  <a:extLst>
                    <a:ext uri="{9D8B030D-6E8A-4147-A177-3AD203B41FA5}">
                      <a16:colId xmlns="" xmlns:a16="http://schemas.microsoft.com/office/drawing/2014/main" val="3336515784"/>
                    </a:ext>
                  </a:extLst>
                </a:gridCol>
                <a:gridCol w="2263109">
                  <a:extLst>
                    <a:ext uri="{9D8B030D-6E8A-4147-A177-3AD203B41FA5}">
                      <a16:colId xmlns="" xmlns:a16="http://schemas.microsoft.com/office/drawing/2014/main" val="1075736950"/>
                    </a:ext>
                  </a:extLst>
                </a:gridCol>
                <a:gridCol w="2036798">
                  <a:extLst>
                    <a:ext uri="{9D8B030D-6E8A-4147-A177-3AD203B41FA5}">
                      <a16:colId xmlns="" xmlns:a16="http://schemas.microsoft.com/office/drawing/2014/main" val="1717259222"/>
                    </a:ext>
                  </a:extLst>
                </a:gridCol>
                <a:gridCol w="754370">
                  <a:extLst>
                    <a:ext uri="{9D8B030D-6E8A-4147-A177-3AD203B41FA5}">
                      <a16:colId xmlns="" xmlns:a16="http://schemas.microsoft.com/office/drawing/2014/main" val="186886602"/>
                    </a:ext>
                  </a:extLst>
                </a:gridCol>
                <a:gridCol w="2187672">
                  <a:extLst>
                    <a:ext uri="{9D8B030D-6E8A-4147-A177-3AD203B41FA5}">
                      <a16:colId xmlns="" xmlns:a16="http://schemas.microsoft.com/office/drawing/2014/main" val="1803107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TARIF UANG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JUMLAH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478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RP. 6.250.000,-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0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02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RP. 5.300.000,-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id-ID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RP. 2.650.000,-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622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220.000/SKS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</a:t>
                      </a:r>
                      <a:r>
                        <a:rPr lang="id-ID" b="1" dirty="0" smtClean="0"/>
                        <a:t>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RP.4.</a:t>
                      </a:r>
                      <a:r>
                        <a:rPr lang="id-ID" dirty="0" smtClean="0"/>
                        <a:t>84</a:t>
                      </a:r>
                      <a:r>
                        <a:rPr lang="en-US" dirty="0" smtClean="0"/>
                        <a:t>0.000</a:t>
                      </a:r>
                      <a:r>
                        <a:rPr lang="en-US" dirty="0"/>
                        <a:t>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499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IPF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5.000.000,-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354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KESEHATAN</a:t>
                      </a:r>
                    </a:p>
                    <a:p>
                      <a:r>
                        <a:rPr lang="en-US" dirty="0"/>
                        <a:t>BAITUL MAAL</a:t>
                      </a:r>
                    </a:p>
                    <a:p>
                      <a:r>
                        <a:rPr lang="en-US" dirty="0"/>
                        <a:t>FAS. AIR MINUM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RP. 600.000,-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443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TOTAL SEMESTER </a:t>
                      </a:r>
                      <a:r>
                        <a:rPr lang="id-ID" b="1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RP.</a:t>
                      </a:r>
                      <a:r>
                        <a:rPr lang="id-ID" b="1" baseline="0" dirty="0" smtClean="0"/>
                        <a:t> 7.490.000,-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038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8097643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765175"/>
            <a:ext cx="8244408" cy="887413"/>
          </a:xfrm>
        </p:spPr>
        <p:txBody>
          <a:bodyPr/>
          <a:lstStyle/>
          <a:p>
            <a:pPr algn="ctr"/>
            <a:r>
              <a:rPr lang="en-US" sz="2400" b="1" dirty="0"/>
              <a:t>TARIF UANG KULIAH ANGKATAN </a:t>
            </a:r>
            <a:r>
              <a:rPr lang="en-US" sz="2400" b="1" dirty="0" smtClean="0"/>
              <a:t>2019</a:t>
            </a:r>
            <a:r>
              <a:rPr lang="id-ID" sz="2400" b="1" dirty="0" smtClean="0"/>
              <a:t> SEMESTER SELANJUTNYA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578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571191"/>
              </p:ext>
            </p:extLst>
          </p:nvPr>
        </p:nvGraphicFramePr>
        <p:xfrm>
          <a:off x="395536" y="1484784"/>
          <a:ext cx="7920882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933">
                  <a:extLst>
                    <a:ext uri="{9D8B030D-6E8A-4147-A177-3AD203B41FA5}">
                      <a16:colId xmlns="" xmlns:a16="http://schemas.microsoft.com/office/drawing/2014/main" val="3336515784"/>
                    </a:ext>
                  </a:extLst>
                </a:gridCol>
                <a:gridCol w="2263109">
                  <a:extLst>
                    <a:ext uri="{9D8B030D-6E8A-4147-A177-3AD203B41FA5}">
                      <a16:colId xmlns="" xmlns:a16="http://schemas.microsoft.com/office/drawing/2014/main" val="1075736950"/>
                    </a:ext>
                  </a:extLst>
                </a:gridCol>
                <a:gridCol w="2036798">
                  <a:extLst>
                    <a:ext uri="{9D8B030D-6E8A-4147-A177-3AD203B41FA5}">
                      <a16:colId xmlns="" xmlns:a16="http://schemas.microsoft.com/office/drawing/2014/main" val="1717259222"/>
                    </a:ext>
                  </a:extLst>
                </a:gridCol>
                <a:gridCol w="754370">
                  <a:extLst>
                    <a:ext uri="{9D8B030D-6E8A-4147-A177-3AD203B41FA5}">
                      <a16:colId xmlns="" xmlns:a16="http://schemas.microsoft.com/office/drawing/2014/main" val="186886602"/>
                    </a:ext>
                  </a:extLst>
                </a:gridCol>
                <a:gridCol w="2187672">
                  <a:extLst>
                    <a:ext uri="{9D8B030D-6E8A-4147-A177-3AD203B41FA5}">
                      <a16:colId xmlns="" xmlns:a16="http://schemas.microsoft.com/office/drawing/2014/main" val="18031076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TARIF UANG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BIAYA</a:t>
                      </a:r>
                      <a:r>
                        <a:rPr lang="id-ID" baseline="0" dirty="0" smtClean="0"/>
                        <a:t>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4785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SMT</a:t>
                      </a:r>
                      <a:r>
                        <a:rPr lang="id-ID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15.</a:t>
                      </a:r>
                      <a:r>
                        <a:rPr lang="id-ID" baseline="0" dirty="0" smtClean="0"/>
                        <a:t> 995.000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IPU+IKT+ISKS+IPF</a:t>
                      </a:r>
                      <a:r>
                        <a:rPr lang="id-ID" baseline="0" dirty="0" smtClean="0"/>
                        <a:t> MIN+UANG KESEHATAN,FASILITAS AIR MINUM,BAITUL MAAL)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0023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SMT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10.395.000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IPU+IKT+ISKS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6229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SMT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7.490.000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0" dirty="0" smtClean="0"/>
                        <a:t>22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IKT+ISKS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4995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SMT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7.050.000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IKT+ISKS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13541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SMT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6.610.000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IKT+ISKS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94435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SMT 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6.830.000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IKT+ISKS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0385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SMT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7.050.000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IKT+ISKS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98097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SMT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3.970.000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IKT+ISKS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765175"/>
            <a:ext cx="8244408" cy="887413"/>
          </a:xfrm>
        </p:spPr>
        <p:txBody>
          <a:bodyPr/>
          <a:lstStyle/>
          <a:p>
            <a:pPr algn="ctr"/>
            <a:r>
              <a:rPr lang="id-ID" sz="2400" b="1" dirty="0" smtClean="0"/>
              <a:t>ESTIMASI </a:t>
            </a:r>
            <a:r>
              <a:rPr lang="en-US" sz="2400" b="1" dirty="0" smtClean="0"/>
              <a:t>TARIF </a:t>
            </a:r>
            <a:r>
              <a:rPr lang="en-US" sz="2400" b="1" dirty="0"/>
              <a:t>UANG KULIAH ANGKATAN </a:t>
            </a:r>
            <a:r>
              <a:rPr lang="en-US" sz="2400" b="1" dirty="0" smtClean="0"/>
              <a:t>2019</a:t>
            </a:r>
            <a:r>
              <a:rPr lang="id-ID" sz="2400" b="1" dirty="0" smtClean="0"/>
              <a:t/>
            </a:r>
            <a:br>
              <a:rPr lang="id-ID" sz="2400" b="1" dirty="0" smtClean="0"/>
            </a:br>
            <a:r>
              <a:rPr lang="id-ID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7255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LAYANAN ADMINISTRASI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</a:t>
            </a:r>
            <a:r>
              <a:rPr lang="id-ID" sz="3600" dirty="0" smtClean="0"/>
              <a:t>SURAT MENYURAT (KETERANGAN KULIAH, PENELITIAN DLL)</a:t>
            </a:r>
          </a:p>
          <a:p>
            <a:endParaRPr lang="id-ID" sz="3600" dirty="0"/>
          </a:p>
          <a:p>
            <a:r>
              <a:rPr lang="id-ID" sz="3600" dirty="0" smtClean="0"/>
              <a:t>2. PEMBAYARAN BIAYA KULIAH  YG DIKELOLA FAKULTAS</a:t>
            </a:r>
          </a:p>
          <a:p>
            <a:endParaRPr lang="id-ID" sz="3600" dirty="0"/>
          </a:p>
          <a:p>
            <a:r>
              <a:rPr lang="id-ID" sz="3600" dirty="0" smtClean="0"/>
              <a:t>3. TRANSKRIP NILAI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426865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CEE8CE0-DF73-4B70-9463-9B6410F66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Tenaga kependidikan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185EF7B6-EFFF-4383-9D86-6230D46A19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174771"/>
              </p:ext>
            </p:extLst>
          </p:nvPr>
        </p:nvGraphicFramePr>
        <p:xfrm>
          <a:off x="467544" y="1268760"/>
          <a:ext cx="7848872" cy="54922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8872">
                  <a:extLst>
                    <a:ext uri="{9D8B030D-6E8A-4147-A177-3AD203B41FA5}">
                      <a16:colId xmlns="" xmlns:a16="http://schemas.microsoft.com/office/drawing/2014/main" val="1067577106"/>
                    </a:ext>
                  </a:extLst>
                </a:gridCol>
              </a:tblGrid>
              <a:tr h="654457">
                <a:tc>
                  <a:txBody>
                    <a:bodyPr/>
                    <a:lstStyle/>
                    <a:p>
                      <a:pPr algn="l" fontAlgn="ctr"/>
                      <a:r>
                        <a:rPr lang="it-IT" sz="2800" u="none" strike="noStrike" dirty="0">
                          <a:effectLst/>
                        </a:rPr>
                        <a:t>Hariati Pudjiasmani, S.E., M.M.</a:t>
                      </a:r>
                      <a:r>
                        <a:rPr lang="id-ID" sz="2800" u="none" strike="noStrike" dirty="0">
                          <a:effectLst/>
                        </a:rPr>
                        <a:t> : </a:t>
                      </a:r>
                      <a:r>
                        <a:rPr lang="id-ID" sz="2800" u="none" strike="noStrike" dirty="0" err="1">
                          <a:effectLst/>
                        </a:rPr>
                        <a:t>Kasie</a:t>
                      </a:r>
                      <a:r>
                        <a:rPr lang="id-ID" sz="2800" u="none" strike="noStrike" dirty="0">
                          <a:effectLst/>
                        </a:rPr>
                        <a:t> Keuangan &amp; </a:t>
                      </a:r>
                      <a:r>
                        <a:rPr lang="id-ID" sz="2800" u="none" strike="noStrike" dirty="0" err="1">
                          <a:effectLst/>
                        </a:rPr>
                        <a:t>Adm</a:t>
                      </a:r>
                      <a:r>
                        <a:rPr lang="id-ID" sz="2800" u="none" strike="noStrike" dirty="0">
                          <a:effectLst/>
                        </a:rPr>
                        <a:t> Umum</a:t>
                      </a:r>
                    </a:p>
                    <a:p>
                      <a:pPr algn="l" fontAlgn="ctr"/>
                      <a:endParaRPr lang="it-IT" sz="2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57752679"/>
                  </a:ext>
                </a:extLst>
              </a:tr>
              <a:tr h="619157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>
                          <a:effectLst/>
                        </a:rPr>
                        <a:t>Nida Hamidah, S.Psi : </a:t>
                      </a:r>
                      <a:r>
                        <a:rPr lang="en-US" sz="2800" u="none" strike="noStrike" dirty="0">
                          <a:effectLst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</a:rPr>
                        <a:t>Kasie</a:t>
                      </a:r>
                      <a:r>
                        <a:rPr lang="en-US" sz="2800" u="none" strike="noStrike" dirty="0">
                          <a:effectLst/>
                        </a:rPr>
                        <a:t> </a:t>
                      </a:r>
                      <a:r>
                        <a:rPr lang="id-ID" sz="2800" u="none" strike="noStrike" dirty="0">
                          <a:effectLst/>
                        </a:rPr>
                        <a:t> Akademik </a:t>
                      </a:r>
                      <a:endParaRPr lang="id-ID" sz="2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709627021"/>
                  </a:ext>
                </a:extLst>
              </a:tr>
              <a:tr h="619157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Wida Ayu Lestari, </a:t>
                      </a:r>
                      <a:r>
                        <a:rPr lang="id-ID" sz="28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S.Psi</a:t>
                      </a:r>
                      <a:r>
                        <a:rPr lang="id-ID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 :  </a:t>
                      </a:r>
                      <a:r>
                        <a:rPr lang="id-ID" sz="28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Adm</a:t>
                      </a:r>
                      <a:r>
                        <a:rPr lang="id-ID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 Keuangan </a:t>
                      </a:r>
                      <a:endParaRPr lang="it-IT" sz="2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11939351"/>
                  </a:ext>
                </a:extLst>
              </a:tr>
              <a:tr h="619157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u="none" strike="noStrike" dirty="0">
                          <a:effectLst/>
                        </a:rPr>
                        <a:t>Soffi </a:t>
                      </a:r>
                      <a:r>
                        <a:rPr lang="id-ID" sz="2800" u="none" strike="noStrike" dirty="0" err="1">
                          <a:effectLst/>
                        </a:rPr>
                        <a:t>Sunasah</a:t>
                      </a:r>
                      <a:r>
                        <a:rPr lang="id-ID" sz="2800" u="none" strike="noStrike" dirty="0">
                          <a:effectLst/>
                        </a:rPr>
                        <a:t> :    </a:t>
                      </a:r>
                      <a:r>
                        <a:rPr lang="id-ID" sz="2800" u="none" strike="noStrike" dirty="0" err="1">
                          <a:effectLst/>
                        </a:rPr>
                        <a:t>Adm</a:t>
                      </a:r>
                      <a:r>
                        <a:rPr lang="id-ID" sz="2800" u="none" strike="noStrike" dirty="0">
                          <a:effectLst/>
                        </a:rPr>
                        <a:t> Umum</a:t>
                      </a:r>
                      <a:endParaRPr lang="id-ID" sz="2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58473325"/>
                  </a:ext>
                </a:extLst>
              </a:tr>
              <a:tr h="6191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Bayu</a:t>
                      </a:r>
                      <a:r>
                        <a:rPr lang="en-US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8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Ryandito</a:t>
                      </a:r>
                      <a:r>
                        <a:rPr lang="en-US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8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Mahita</a:t>
                      </a:r>
                      <a:r>
                        <a:rPr lang="en-US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,. </a:t>
                      </a:r>
                      <a:r>
                        <a:rPr lang="en-US" sz="28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A.Md</a:t>
                      </a:r>
                      <a:r>
                        <a:rPr lang="en-US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. : SIAA  (</a:t>
                      </a:r>
                      <a:r>
                        <a:rPr lang="en-US" sz="28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Nilai-Transkrip</a:t>
                      </a:r>
                      <a:r>
                        <a:rPr lang="en-US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8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Nilai</a:t>
                      </a:r>
                      <a:r>
                        <a:rPr lang="en-US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id-ID" sz="2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99070871"/>
                  </a:ext>
                </a:extLst>
              </a:tr>
              <a:tr h="65445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u="none" strike="noStrike" dirty="0">
                          <a:effectLst/>
                        </a:rPr>
                        <a:t>Noer Fitriani Prakoso, S.Psi</a:t>
                      </a:r>
                      <a:r>
                        <a:rPr lang="id-ID" sz="2800" u="none" strike="noStrike" dirty="0">
                          <a:effectLst/>
                        </a:rPr>
                        <a:t>  :  </a:t>
                      </a:r>
                      <a:r>
                        <a:rPr lang="id-ID" sz="2800" u="none" strike="noStrike" dirty="0" err="1">
                          <a:effectLst/>
                        </a:rPr>
                        <a:t>Adm</a:t>
                      </a:r>
                      <a:r>
                        <a:rPr lang="id-ID" sz="2800" u="none" strike="noStrike" dirty="0">
                          <a:effectLst/>
                        </a:rPr>
                        <a:t> Laboran</a:t>
                      </a:r>
                      <a:endParaRPr lang="it-IT" sz="2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id-ID" sz="2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98092139"/>
                  </a:ext>
                </a:extLst>
              </a:tr>
              <a:tr h="619157">
                <a:tc>
                  <a:txBody>
                    <a:bodyPr/>
                    <a:lstStyle/>
                    <a:p>
                      <a:pPr algn="l" fontAlgn="ctr"/>
                      <a:r>
                        <a:rPr lang="id-ID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Jajat Sudrajat : </a:t>
                      </a:r>
                      <a:r>
                        <a:rPr lang="id-ID" sz="28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Kasie</a:t>
                      </a:r>
                      <a:r>
                        <a:rPr lang="id-ID" sz="2800" b="0" i="0" u="none" strike="noStrike" dirty="0">
                          <a:effectLst/>
                          <a:latin typeface="Calibri" panose="020F0502020204030204" pitchFamily="34" charset="0"/>
                        </a:rPr>
                        <a:t> Kemahasiswaan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61304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9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50" y="1032853"/>
            <a:ext cx="8195362" cy="3450613"/>
          </a:xfrm>
        </p:spPr>
        <p:txBody>
          <a:bodyPr/>
          <a:lstStyle/>
          <a:p>
            <a:pPr algn="ctr">
              <a:buNone/>
            </a:pPr>
            <a:endParaRPr lang="en-US" dirty="0">
              <a:latin typeface="Maiandra GD" pitchFamily="34" charset="0"/>
            </a:endParaRPr>
          </a:p>
          <a:p>
            <a:pPr algn="ctr">
              <a:buNone/>
            </a:pPr>
            <a:endParaRPr lang="en-US" dirty="0">
              <a:latin typeface="Maiandra GD" pitchFamily="34" charset="0"/>
            </a:endParaRPr>
          </a:p>
          <a:p>
            <a:pPr algn="ctr">
              <a:buNone/>
            </a:pPr>
            <a:endParaRPr lang="en-US" dirty="0">
              <a:latin typeface="Maiandra GD" pitchFamily="34" charset="0"/>
            </a:endParaRPr>
          </a:p>
          <a:p>
            <a:pPr algn="ctr">
              <a:buNone/>
            </a:pPr>
            <a:r>
              <a:rPr lang="en-US" sz="4400" dirty="0">
                <a:solidFill>
                  <a:schemeClr val="bg2">
                    <a:lumMod val="25000"/>
                  </a:schemeClr>
                </a:solidFill>
                <a:latin typeface="Maiandra GD" pitchFamily="34" charset="0"/>
              </a:rPr>
              <a:t>TERIMA KASIH</a:t>
            </a:r>
            <a:endParaRPr lang="id-ID" sz="4400" dirty="0">
              <a:solidFill>
                <a:schemeClr val="bg2">
                  <a:lumMod val="25000"/>
                </a:schemeClr>
              </a:solidFill>
              <a:latin typeface="Maiandra GD" pitchFamily="34" charset="0"/>
            </a:endParaRPr>
          </a:p>
          <a:p>
            <a:pPr algn="ctr">
              <a:buNone/>
            </a:pPr>
            <a:endParaRPr lang="id-ID" sz="4400" dirty="0">
              <a:solidFill>
                <a:schemeClr val="bg2">
                  <a:lumMod val="25000"/>
                </a:schemeClr>
              </a:solidFill>
              <a:latin typeface="Maiandra GD" pitchFamily="34" charset="0"/>
            </a:endParaRPr>
          </a:p>
        </p:txBody>
      </p:sp>
      <p:sp>
        <p:nvSpPr>
          <p:cNvPr id="4" name="AutoShape 2" descr="Related image">
            <a:extLst>
              <a:ext uri="{FF2B5EF4-FFF2-40B4-BE49-F238E27FC236}">
                <a16:creationId xmlns="" xmlns:a16="http://schemas.microsoft.com/office/drawing/2014/main" id="{01D2E693-2C35-408C-9734-4979F57275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6" name="Picture 5" descr="Related image">
            <a:extLst>
              <a:ext uri="{FF2B5EF4-FFF2-40B4-BE49-F238E27FC236}">
                <a16:creationId xmlns="" xmlns:a16="http://schemas.microsoft.com/office/drawing/2014/main" id="{E58786A9-871C-474F-9E24-56F0CB5631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850" y="4374179"/>
            <a:ext cx="2581275" cy="17716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7D8FFF5-A866-4DD7-A4A9-EC70674D98C0}"/>
              </a:ext>
            </a:extLst>
          </p:cNvPr>
          <p:cNvSpPr/>
          <p:nvPr/>
        </p:nvSpPr>
        <p:spPr>
          <a:xfrm flipH="1">
            <a:off x="251520" y="4057114"/>
            <a:ext cx="1800200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PENGELOLAAN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1. PENGELOLAAN OLEH UNIVERSITAS</a:t>
            </a:r>
          </a:p>
          <a:p>
            <a:endParaRPr lang="id-ID" dirty="0"/>
          </a:p>
          <a:p>
            <a:r>
              <a:rPr lang="id-ID" dirty="0" smtClean="0"/>
              <a:t>2. PENGELOLAAN OLEH FAKULTAS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779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8229600" cy="9906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  <a:latin typeface="Maiandra GD" pitchFamily="34" charset="0"/>
              </a:rPr>
              <a:t>BIAYA PENDIDIKAN </a:t>
            </a:r>
            <a:endParaRPr lang="id-ID" b="1" dirty="0">
              <a:solidFill>
                <a:srgbClr val="7030A0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7544" y="1557338"/>
            <a:ext cx="7848872" cy="459898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Maiandra GD" pitchFamily="34" charset="0"/>
              </a:rPr>
              <a:t>Uang</a:t>
            </a:r>
            <a:r>
              <a:rPr lang="en-US" sz="2800" dirty="0">
                <a:latin typeface="Maiandra GD" pitchFamily="34" charset="0"/>
              </a:rPr>
              <a:t>/</a:t>
            </a:r>
            <a:r>
              <a:rPr lang="en-US" sz="2800" dirty="0" err="1">
                <a:latin typeface="Maiandra GD" pitchFamily="34" charset="0"/>
              </a:rPr>
              <a:t>Infak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Kuliah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Tetap</a:t>
            </a:r>
            <a:r>
              <a:rPr lang="en-US" sz="2800" dirty="0">
                <a:latin typeface="Maiandra GD" pitchFamily="34" charset="0"/>
              </a:rPr>
              <a:t>   (UKT/IKT)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Maiandra GD" pitchFamily="34" charset="0"/>
              </a:rPr>
              <a:t>Uang</a:t>
            </a:r>
            <a:r>
              <a:rPr lang="en-US" sz="2800" dirty="0">
                <a:latin typeface="Maiandra GD" pitchFamily="34" charset="0"/>
              </a:rPr>
              <a:t>/</a:t>
            </a:r>
            <a:r>
              <a:rPr lang="en-US" sz="2800" dirty="0" err="1">
                <a:latin typeface="Maiandra GD" pitchFamily="34" charset="0"/>
              </a:rPr>
              <a:t>Infak</a:t>
            </a:r>
            <a:r>
              <a:rPr lang="en-US" sz="2800" dirty="0">
                <a:latin typeface="Maiandra GD" pitchFamily="34" charset="0"/>
              </a:rPr>
              <a:t> SKS  (USKS/ISKS)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Maiandra GD" pitchFamily="34" charset="0"/>
              </a:rPr>
              <a:t>Uang</a:t>
            </a:r>
            <a:r>
              <a:rPr lang="en-US" sz="2800" dirty="0">
                <a:latin typeface="Maiandra GD" pitchFamily="34" charset="0"/>
              </a:rPr>
              <a:t>/</a:t>
            </a:r>
            <a:r>
              <a:rPr lang="en-US" sz="2800" dirty="0" err="1">
                <a:latin typeface="Maiandra GD" pitchFamily="34" charset="0"/>
              </a:rPr>
              <a:t>Infak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Pengembangan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Universitas</a:t>
            </a:r>
            <a:r>
              <a:rPr lang="en-US" sz="2800" dirty="0">
                <a:latin typeface="Maiandra GD" pitchFamily="34" charset="0"/>
              </a:rPr>
              <a:t>  (IPU)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Maiandra GD" pitchFamily="34" charset="0"/>
              </a:rPr>
              <a:t>Uang</a:t>
            </a:r>
            <a:r>
              <a:rPr lang="en-US" sz="2800" dirty="0">
                <a:latin typeface="Maiandra GD" pitchFamily="34" charset="0"/>
              </a:rPr>
              <a:t>/</a:t>
            </a:r>
            <a:r>
              <a:rPr lang="en-US" sz="2800" dirty="0" err="1">
                <a:latin typeface="Maiandra GD" pitchFamily="34" charset="0"/>
              </a:rPr>
              <a:t>Infak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Pengembangan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Fakultas</a:t>
            </a:r>
            <a:r>
              <a:rPr lang="en-US" sz="2800" dirty="0">
                <a:latin typeface="Maiandra GD" pitchFamily="34" charset="0"/>
              </a:rPr>
              <a:t> (UPF/IPF)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Maiandra GD" pitchFamily="34" charset="0"/>
              </a:rPr>
              <a:t>UP </a:t>
            </a:r>
            <a:r>
              <a:rPr lang="en-US" sz="2800" dirty="0" err="1">
                <a:latin typeface="Maiandra GD" pitchFamily="34" charset="0"/>
              </a:rPr>
              <a:t>Kesehatan</a:t>
            </a:r>
            <a:r>
              <a:rPr lang="en-US" sz="2800" dirty="0">
                <a:latin typeface="Maiandra GD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Maiandra GD" pitchFamily="34" charset="0"/>
              </a:rPr>
              <a:t>Biaya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Praktikum</a:t>
            </a:r>
            <a:endParaRPr lang="en-US" sz="2800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Maiandra GD" pitchFamily="34" charset="0"/>
              </a:rPr>
              <a:t>Biaya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Kuliah</a:t>
            </a:r>
            <a:r>
              <a:rPr lang="en-US" sz="2800" dirty="0">
                <a:latin typeface="Maiandra GD" pitchFamily="34" charset="0"/>
              </a:rPr>
              <a:t> Non DPP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Maiandra GD" pitchFamily="34" charset="0"/>
              </a:rPr>
              <a:t>Biaya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 smtClean="0">
                <a:latin typeface="Maiandra GD" pitchFamily="34" charset="0"/>
              </a:rPr>
              <a:t>Cuti</a:t>
            </a:r>
            <a:r>
              <a:rPr lang="id-ID" sz="2800" dirty="0" smtClean="0">
                <a:latin typeface="Maiandra GD" pitchFamily="34" charset="0"/>
              </a:rPr>
              <a:t> (*)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Maiandra GD" pitchFamily="34" charset="0"/>
              </a:rPr>
              <a:t>BIAYA SEMESTER ANTARA (*)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Maiandra GD" pitchFamily="34" charset="0"/>
              </a:rPr>
              <a:t>BIAYA PESANTREN CALON SARJANA</a:t>
            </a:r>
            <a:endParaRPr lang="en-US" sz="2800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Maiandra GD" pitchFamily="34" charset="0"/>
              </a:rPr>
              <a:t>Biaya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Sidang</a:t>
            </a:r>
            <a:endParaRPr lang="en-US" sz="2800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latin typeface="Maiandra GD" pitchFamily="34" charset="0"/>
              </a:rPr>
              <a:t>Biaya</a:t>
            </a:r>
            <a:r>
              <a:rPr lang="en-US" sz="2800" dirty="0">
                <a:latin typeface="Maiandra GD" pitchFamily="34" charset="0"/>
              </a:rPr>
              <a:t> </a:t>
            </a:r>
            <a:r>
              <a:rPr lang="en-US" sz="2800" dirty="0" err="1">
                <a:latin typeface="Maiandra GD" pitchFamily="34" charset="0"/>
              </a:rPr>
              <a:t>Wisuda</a:t>
            </a:r>
            <a:endParaRPr lang="en-US" sz="2800" dirty="0">
              <a:latin typeface="Maiandra GD" pitchFamily="34" charset="0"/>
            </a:endParaRPr>
          </a:p>
          <a:p>
            <a:endParaRPr lang="en-US" dirty="0">
              <a:latin typeface="Maiandra GD" pitchFamily="34" charset="0"/>
            </a:endParaRPr>
          </a:p>
          <a:p>
            <a:pPr>
              <a:buNone/>
            </a:pPr>
            <a:endParaRPr lang="id-ID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2718"/>
            <a:ext cx="7540090" cy="744034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  <a:latin typeface="Maiandra GD" pitchFamily="34" charset="0"/>
              </a:rPr>
              <a:t>KEUANGAN</a:t>
            </a:r>
            <a:endParaRPr lang="id-ID" b="1" dirty="0">
              <a:solidFill>
                <a:schemeClr val="bg1"/>
              </a:solidFill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9" y="836712"/>
            <a:ext cx="7560839" cy="561662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b="1" dirty="0">
                <a:solidFill>
                  <a:srgbClr val="002060"/>
                </a:solidFill>
                <a:latin typeface="Maiandra GD" pitchFamily="34" charset="0"/>
              </a:rPr>
              <a:t>Komponen Biaya Pendidikan yang </a:t>
            </a:r>
            <a:r>
              <a:rPr lang="id-ID" sz="2400" b="1" dirty="0" smtClean="0">
                <a:solidFill>
                  <a:srgbClr val="002060"/>
                </a:solidFill>
                <a:latin typeface="Maiandra GD" pitchFamily="34" charset="0"/>
              </a:rPr>
              <a:t>Dikelola Langsung Universitas</a:t>
            </a:r>
            <a:endParaRPr lang="id-ID" sz="2400" b="1" dirty="0">
              <a:solidFill>
                <a:srgbClr val="002060"/>
              </a:solidFill>
              <a:latin typeface="Maiandra GD" pitchFamily="34" charset="0"/>
            </a:endParaRPr>
          </a:p>
          <a:p>
            <a:r>
              <a:rPr lang="id-ID" sz="2400" dirty="0">
                <a:solidFill>
                  <a:srgbClr val="002060"/>
                </a:solidFill>
                <a:latin typeface="Maiandra GD" pitchFamily="34" charset="0"/>
              </a:rPr>
              <a:t>I</a:t>
            </a:r>
            <a:r>
              <a:rPr lang="id-ID" sz="2400" dirty="0">
                <a:latin typeface="Maiandra GD" pitchFamily="34" charset="0"/>
              </a:rPr>
              <a:t>PU (Infaq Pengembangan Universitas)</a:t>
            </a:r>
          </a:p>
          <a:p>
            <a:r>
              <a:rPr lang="id-ID" sz="2400" dirty="0">
                <a:latin typeface="Maiandra GD" pitchFamily="34" charset="0"/>
              </a:rPr>
              <a:t>IKT (Infaq Kuliah Tetap)</a:t>
            </a:r>
          </a:p>
          <a:p>
            <a:r>
              <a:rPr lang="id-ID" sz="2400" dirty="0">
                <a:latin typeface="Maiandra GD" pitchFamily="34" charset="0"/>
              </a:rPr>
              <a:t>ISKS (Infaq Satuan Kredit Semester)</a:t>
            </a:r>
          </a:p>
          <a:p>
            <a:r>
              <a:rPr lang="id-ID" sz="2400" dirty="0">
                <a:latin typeface="Maiandra GD" pitchFamily="34" charset="0"/>
              </a:rPr>
              <a:t>Infaq </a:t>
            </a:r>
            <a:r>
              <a:rPr lang="id-ID" sz="2400" dirty="0" smtClean="0">
                <a:latin typeface="Maiandra GD" pitchFamily="34" charset="0"/>
              </a:rPr>
              <a:t>Semester </a:t>
            </a:r>
            <a:r>
              <a:rPr lang="id-ID" sz="2400" dirty="0">
                <a:latin typeface="Maiandra GD" pitchFamily="34" charset="0"/>
              </a:rPr>
              <a:t>Antara</a:t>
            </a:r>
          </a:p>
          <a:p>
            <a:r>
              <a:rPr lang="id-ID" sz="2400" dirty="0">
                <a:latin typeface="Maiandra GD" pitchFamily="34" charset="0"/>
              </a:rPr>
              <a:t>IPF (Infaq Pengembangan Fakultas)</a:t>
            </a:r>
          </a:p>
          <a:p>
            <a:r>
              <a:rPr lang="id-ID" sz="2400" dirty="0">
                <a:latin typeface="Maiandra GD" pitchFamily="34" charset="0"/>
              </a:rPr>
              <a:t>IPK (Infaq Pelayanan Kesehatan)</a:t>
            </a:r>
            <a:endParaRPr lang="en-US" sz="2400" dirty="0">
              <a:latin typeface="Maiandra GD" pitchFamily="34" charset="0"/>
            </a:endParaRPr>
          </a:p>
          <a:p>
            <a:r>
              <a:rPr lang="id-ID" sz="2400" dirty="0">
                <a:latin typeface="Maiandra GD" pitchFamily="34" charset="0"/>
              </a:rPr>
              <a:t>Infaq Baitul Maal</a:t>
            </a:r>
          </a:p>
          <a:p>
            <a:r>
              <a:rPr lang="id-ID" sz="2400" dirty="0">
                <a:latin typeface="Maiandra GD" pitchFamily="34" charset="0"/>
              </a:rPr>
              <a:t>Infaq Registrasi Cuti</a:t>
            </a:r>
          </a:p>
          <a:p>
            <a:r>
              <a:rPr lang="id-ID" sz="2400" dirty="0">
                <a:latin typeface="Maiandra GD" pitchFamily="34" charset="0"/>
              </a:rPr>
              <a:t>Infaq Pesantren Calon Sarjana</a:t>
            </a:r>
          </a:p>
          <a:p>
            <a:r>
              <a:rPr lang="id-ID" sz="2400" dirty="0">
                <a:latin typeface="Maiandra GD" pitchFamily="34" charset="0"/>
              </a:rPr>
              <a:t>Infaq Wisuda</a:t>
            </a:r>
          </a:p>
          <a:p>
            <a:r>
              <a:rPr lang="id-ID" sz="2400" dirty="0">
                <a:latin typeface="Maiandra GD" pitchFamily="34" charset="0"/>
              </a:rPr>
              <a:t>Infaq Pembinaan Mahasiswa (IPM) Universitas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95536" y="476250"/>
            <a:ext cx="7632848" cy="56800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sz="2400" b="1" dirty="0"/>
              <a:t>Ketentuan Pembayaran Dana Pendidikan</a:t>
            </a:r>
          </a:p>
          <a:p>
            <a:pPr marL="514350" indent="-514350">
              <a:buFont typeface="+mj-lt"/>
              <a:buAutoNum type="alphaUcPeriod"/>
            </a:pPr>
            <a:r>
              <a:rPr lang="id-ID" sz="2400" b="1" dirty="0"/>
              <a:t>Mahasiswa Baru</a:t>
            </a:r>
          </a:p>
          <a:p>
            <a:pPr marL="0" indent="0">
              <a:buNone/>
            </a:pPr>
            <a:r>
              <a:rPr lang="id-ID" sz="2400" dirty="0"/>
              <a:t>Biaya pendidikan yang harus dibayar adalah IPU, IKT, ISKS, IPF, dan </a:t>
            </a:r>
            <a:r>
              <a:rPr lang="en-US" sz="2400" dirty="0" err="1"/>
              <a:t>Kesehatan</a:t>
            </a:r>
            <a:r>
              <a:rPr lang="en-US" sz="2400" dirty="0"/>
              <a:t>,</a:t>
            </a:r>
            <a:r>
              <a:rPr lang="id-ID" sz="2400" dirty="0"/>
              <a:t>Baitul Maal</a:t>
            </a:r>
            <a:r>
              <a:rPr lang="en-US" sz="2400" dirty="0"/>
              <a:t>,</a:t>
            </a:r>
            <a:r>
              <a:rPr lang="en-US" sz="2400" dirty="0" err="1"/>
              <a:t>Fasilitas</a:t>
            </a:r>
            <a:r>
              <a:rPr lang="en-US" sz="2400" dirty="0"/>
              <a:t> Air </a:t>
            </a:r>
            <a:r>
              <a:rPr lang="en-US" sz="2400" dirty="0" err="1"/>
              <a:t>Minum</a:t>
            </a: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514350" indent="-514350">
              <a:buFont typeface="+mj-lt"/>
              <a:buAutoNum type="alphaUcPeriod" startAt="2"/>
            </a:pPr>
            <a:r>
              <a:rPr lang="id-ID" sz="2400" b="1" dirty="0"/>
              <a:t>Mahasiswa Lama</a:t>
            </a:r>
          </a:p>
          <a:p>
            <a:pPr marL="0" indent="0">
              <a:buNone/>
            </a:pPr>
            <a:r>
              <a:rPr lang="id-ID" sz="2400" dirty="0"/>
              <a:t>Ada beberapa kriteria biaya yang harus dipenuhi: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/>
              <a:t>Infak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 (IPF)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400" dirty="0" err="1"/>
              <a:t>Infak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Kredit</a:t>
            </a:r>
            <a:r>
              <a:rPr lang="en-US" sz="2400" dirty="0"/>
              <a:t> Semester (ISKS)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id-ID" sz="2400" dirty="0"/>
              <a:t>Mahasiswa yang masih memiliki beban SKS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id-ID" sz="2400" dirty="0"/>
              <a:t>perkuliahan</a:t>
            </a:r>
          </a:p>
          <a:p>
            <a:pPr marL="0" indent="0">
              <a:buNone/>
            </a:pPr>
            <a:r>
              <a:rPr lang="en-US" sz="2400" dirty="0"/>
              <a:t>c.   </a:t>
            </a:r>
            <a:r>
              <a:rPr lang="id-ID" sz="2400" dirty="0"/>
              <a:t>Mahasiswa Cuti</a:t>
            </a:r>
          </a:p>
          <a:p>
            <a:pPr marL="0" indent="0">
              <a:buNone/>
            </a:pPr>
            <a:r>
              <a:rPr lang="en-US" sz="2400" dirty="0"/>
              <a:t>d.  </a:t>
            </a:r>
            <a:r>
              <a:rPr lang="id-ID" sz="2400" dirty="0"/>
              <a:t>Mahasiswa yang tidak aktif dan tidak mengajukan cuti</a:t>
            </a:r>
          </a:p>
        </p:txBody>
      </p:sp>
    </p:spTree>
    <p:extLst>
      <p:ext uri="{BB962C8B-B14F-4D97-AF65-F5344CB8AC3E}">
        <p14:creationId xmlns:p14="http://schemas.microsoft.com/office/powerpoint/2010/main" val="36869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23528" y="620688"/>
            <a:ext cx="7382197" cy="55356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sz="3200" b="1" dirty="0">
                <a:latin typeface="Maiandra GD" pitchFamily="34" charset="0"/>
              </a:rPr>
              <a:t>Komponen Biaya Pendidikan yang Dikelola oleh </a:t>
            </a:r>
            <a:r>
              <a:rPr lang="id-ID" sz="3200" b="1" dirty="0" smtClean="0">
                <a:latin typeface="Maiandra GD" pitchFamily="34" charset="0"/>
              </a:rPr>
              <a:t>Fakultas</a:t>
            </a:r>
          </a:p>
          <a:p>
            <a:pPr marL="514350" indent="-514350">
              <a:buFont typeface="+mj-lt"/>
              <a:buAutoNum type="arabicPeriod" startAt="2"/>
            </a:pPr>
            <a:endParaRPr lang="id-ID" sz="3200" b="1" dirty="0">
              <a:latin typeface="Maiandra GD" pitchFamily="34" charset="0"/>
            </a:endParaRPr>
          </a:p>
          <a:p>
            <a:r>
              <a:rPr lang="id-ID" sz="3200" dirty="0">
                <a:latin typeface="Maiandra GD" pitchFamily="34" charset="0"/>
              </a:rPr>
              <a:t>Infaq Mata kuliah Non DPP</a:t>
            </a:r>
          </a:p>
          <a:p>
            <a:r>
              <a:rPr lang="id-ID" sz="3200" dirty="0">
                <a:latin typeface="Maiandra GD" pitchFamily="34" charset="0"/>
              </a:rPr>
              <a:t>Infaq Ujian: Ujian Susulan, Ujian Sidang Sarjana</a:t>
            </a:r>
          </a:p>
          <a:p>
            <a:r>
              <a:rPr lang="id-ID" sz="3200" dirty="0">
                <a:latin typeface="Maiandra GD" pitchFamily="34" charset="0"/>
              </a:rPr>
              <a:t>Infaq Pelepasan Sarjana</a:t>
            </a:r>
          </a:p>
          <a:p>
            <a:r>
              <a:rPr lang="id-ID" sz="3200" dirty="0">
                <a:latin typeface="Maiandra GD" pitchFamily="34" charset="0"/>
              </a:rPr>
              <a:t>Infaq Pembinaan Mahasiswa (IPM) Fakultas</a:t>
            </a:r>
            <a:r>
              <a:rPr lang="en-US" sz="3200" dirty="0">
                <a:latin typeface="Maiandra GD" pitchFamily="34" charset="0"/>
              </a:rPr>
              <a:t> </a:t>
            </a:r>
            <a:r>
              <a:rPr lang="id-ID" sz="3200" dirty="0" smtClean="0">
                <a:latin typeface="Maiandra GD" pitchFamily="34" charset="0"/>
              </a:rPr>
              <a:t>(PPMB + PPD) </a:t>
            </a:r>
            <a:r>
              <a:rPr lang="en-US" sz="3200" dirty="0" smtClean="0">
                <a:latin typeface="Maiandra GD" pitchFamily="34" charset="0"/>
              </a:rPr>
              <a:t>(</a:t>
            </a:r>
            <a:r>
              <a:rPr lang="id-ID" sz="3200" dirty="0" smtClean="0">
                <a:latin typeface="Maiandra GD" pitchFamily="34" charset="0"/>
              </a:rPr>
              <a:t>KETIKA REGISTRASI</a:t>
            </a:r>
            <a:r>
              <a:rPr lang="en-US" sz="3200" dirty="0" smtClean="0">
                <a:latin typeface="Maiandra GD" pitchFamily="34" charset="0"/>
              </a:rPr>
              <a:t>)</a:t>
            </a:r>
            <a:endParaRPr lang="id-ID" sz="3200" dirty="0">
              <a:latin typeface="Maiandra GD" pitchFamily="34" charset="0"/>
            </a:endParaRPr>
          </a:p>
          <a:p>
            <a:pPr marL="514350" indent="-514350">
              <a:buFont typeface="+mj-lt"/>
              <a:buAutoNum type="arabicPeriod" startAt="2"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47181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7544" y="476250"/>
            <a:ext cx="7704856" cy="5680075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id-ID" sz="2800" b="1" dirty="0"/>
              <a:t>Waktu Pembayaran</a:t>
            </a:r>
          </a:p>
          <a:p>
            <a:pPr marL="711200" indent="-273050">
              <a:buFont typeface="+mj-lt"/>
              <a:buAutoNum type="alphaLcPeriod"/>
            </a:pPr>
            <a:r>
              <a:rPr lang="id-ID" sz="2800" b="1" dirty="0"/>
              <a:t>Pembayaran IPU </a:t>
            </a:r>
            <a:r>
              <a:rPr lang="id-ID" sz="2800" b="1" dirty="0" smtClean="0"/>
              <a:t>(SAAT REGISTRASI 50%) </a:t>
            </a:r>
            <a:r>
              <a:rPr lang="id-ID" sz="2800" dirty="0" smtClean="0"/>
              <a:t>dilakukan </a:t>
            </a:r>
            <a:r>
              <a:rPr lang="id-ID" sz="2800" dirty="0"/>
              <a:t>sebanyak dua kali pada semester 1 dan </a:t>
            </a:r>
            <a:r>
              <a:rPr lang="id-ID" sz="2800" dirty="0" smtClean="0"/>
              <a:t>2 </a:t>
            </a:r>
            <a:endParaRPr lang="id-ID" sz="2800" dirty="0"/>
          </a:p>
          <a:p>
            <a:pPr marL="711200" indent="-273050">
              <a:buFont typeface="+mj-lt"/>
              <a:buAutoNum type="alphaLcPeriod"/>
            </a:pPr>
            <a:r>
              <a:rPr lang="id-ID" sz="2800" b="1" dirty="0"/>
              <a:t>Pembayaran IKT </a:t>
            </a:r>
            <a:r>
              <a:rPr lang="id-ID" sz="2800" dirty="0"/>
              <a:t>saat registrasi</a:t>
            </a:r>
            <a:endParaRPr lang="en-US" sz="2800" dirty="0"/>
          </a:p>
          <a:p>
            <a:pPr marL="438150" indent="0">
              <a:buNone/>
            </a:pPr>
            <a:r>
              <a:rPr lang="en-US" sz="2800" dirty="0"/>
              <a:t>    </a:t>
            </a:r>
            <a:r>
              <a:rPr lang="en-US" sz="2800" dirty="0" err="1"/>
              <a:t>Mahasiswa</a:t>
            </a:r>
            <a:r>
              <a:rPr lang="en-US" sz="2800" dirty="0"/>
              <a:t> lama : </a:t>
            </a:r>
            <a:r>
              <a:rPr lang="en-US" sz="2800" dirty="0" err="1"/>
              <a:t>Sebelum</a:t>
            </a:r>
            <a:r>
              <a:rPr lang="en-US" sz="2800" dirty="0"/>
              <a:t> </a:t>
            </a:r>
            <a:r>
              <a:rPr lang="en-US" sz="2800" dirty="0" err="1"/>
              <a:t>Perwalian</a:t>
            </a:r>
            <a:endParaRPr lang="id-ID" sz="2800" dirty="0"/>
          </a:p>
          <a:p>
            <a:pPr marL="711200" indent="-273050">
              <a:buFont typeface="+mj-lt"/>
              <a:buAutoNum type="alphaLcPeriod"/>
            </a:pPr>
            <a:r>
              <a:rPr lang="id-ID" sz="2800" b="1" dirty="0"/>
              <a:t>Pembayaran IPF </a:t>
            </a:r>
            <a:r>
              <a:rPr lang="id-ID" sz="2800" dirty="0"/>
              <a:t>satu kali saat registrasi ulang</a:t>
            </a:r>
          </a:p>
          <a:p>
            <a:pPr marL="711200" indent="-273050">
              <a:buFont typeface="+mj-lt"/>
              <a:buAutoNum type="alphaLcPeriod"/>
            </a:pPr>
            <a:r>
              <a:rPr lang="id-ID" sz="2800" b="1" dirty="0"/>
              <a:t>Pembayaran I-SKS</a:t>
            </a:r>
          </a:p>
          <a:p>
            <a:pPr marL="985838" indent="-273050"/>
            <a:r>
              <a:rPr lang="id-ID" sz="2800" dirty="0"/>
              <a:t>Mahasiswa baru: saat registrasi ulang</a:t>
            </a:r>
          </a:p>
          <a:p>
            <a:pPr marL="985838" indent="-273050"/>
            <a:r>
              <a:rPr lang="id-ID" sz="2800" dirty="0"/>
              <a:t>Mahasiswa lama: setelah perwalian pada awal semester sampai dengan batas waktu yang ditentukan fakultas</a:t>
            </a:r>
          </a:p>
          <a:p>
            <a:pPr marL="712788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524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082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 startAt="5"/>
            </a:pPr>
            <a:r>
              <a:rPr lang="id-ID" sz="2400" b="1" dirty="0"/>
              <a:t>Pembayaran Mata Kuliah Non DPP </a:t>
            </a:r>
            <a:r>
              <a:rPr lang="id-ID" sz="2400" dirty="0"/>
              <a:t>pada awal semester berjalan sebelum perkuliahan</a:t>
            </a:r>
          </a:p>
          <a:p>
            <a:pPr marL="514350" indent="-514350">
              <a:buFont typeface="+mj-lt"/>
              <a:buAutoNum type="alphaLcPeriod" startAt="5"/>
            </a:pPr>
            <a:r>
              <a:rPr lang="id-ID" sz="2400" b="1" dirty="0"/>
              <a:t>Pembayaran Alih Tahun/ Remedial/ Semester Antara </a:t>
            </a:r>
            <a:r>
              <a:rPr lang="id-ID" sz="2400" dirty="0"/>
              <a:t>dilakukan sesuai dengan kalender akademik</a:t>
            </a:r>
          </a:p>
          <a:p>
            <a:pPr marL="514350" indent="-514350">
              <a:buFont typeface="+mj-lt"/>
              <a:buAutoNum type="alphaLcPeriod" startAt="5"/>
            </a:pPr>
            <a:r>
              <a:rPr lang="id-ID" sz="2400" b="1" dirty="0"/>
              <a:t>Pembayaran Ujian Susulan </a:t>
            </a:r>
            <a:r>
              <a:rPr lang="id-ID" sz="2400" dirty="0"/>
              <a:t>dilakukan sebelum ujian dimulai</a:t>
            </a:r>
          </a:p>
          <a:p>
            <a:pPr marL="514350" indent="-514350">
              <a:buFont typeface="+mj-lt"/>
              <a:buAutoNum type="alphaLcPeriod" startAt="5"/>
            </a:pPr>
            <a:r>
              <a:rPr lang="id-ID" sz="2400" b="1" dirty="0"/>
              <a:t>Pembayaran Registrasi Cuti</a:t>
            </a:r>
            <a:r>
              <a:rPr lang="id-ID" sz="2400" dirty="0"/>
              <a:t> dilakukan sesuai dengan masa pembayaran IKT</a:t>
            </a:r>
          </a:p>
          <a:p>
            <a:pPr marL="514350" indent="-514350">
              <a:buFont typeface="+mj-lt"/>
              <a:buAutoNum type="alphaLcPeriod" startAt="5"/>
            </a:pPr>
            <a:r>
              <a:rPr lang="id-ID" sz="2400" b="1" dirty="0"/>
              <a:t>Pembayaran Pesantren Calon Sarjana </a:t>
            </a:r>
            <a:r>
              <a:rPr lang="id-ID" sz="2400" dirty="0"/>
              <a:t>dilakukan sebelum dilaksanakan pesantren</a:t>
            </a:r>
          </a:p>
          <a:p>
            <a:pPr marL="514350" indent="-514350">
              <a:buFont typeface="+mj-lt"/>
              <a:buAutoNum type="alphaLcPeriod" startAt="5"/>
            </a:pPr>
            <a:r>
              <a:rPr lang="id-ID" sz="2400" b="1" dirty="0"/>
              <a:t>Pembayaran Wisuda dan Pelepasan Sarjana </a:t>
            </a:r>
            <a:r>
              <a:rPr lang="id-ID" sz="2400" dirty="0"/>
              <a:t>dilaksanakan bersamaan dengan pendaftaran wisuda Universitas</a:t>
            </a:r>
          </a:p>
          <a:p>
            <a:pPr marL="514350" indent="-514350">
              <a:buFont typeface="+mj-lt"/>
              <a:buAutoNum type="alphaLcPeriod" startAt="5"/>
            </a:pPr>
            <a:r>
              <a:rPr lang="id-ID" sz="2400" b="1" dirty="0"/>
              <a:t>Pembayaran Ujian Sidang dan Yudisium </a:t>
            </a:r>
            <a:r>
              <a:rPr lang="id-ID" sz="2400" dirty="0"/>
              <a:t>dilaksanakan pada saat pendaftaran ujian sidang skripsi</a:t>
            </a:r>
          </a:p>
        </p:txBody>
      </p:sp>
    </p:spTree>
    <p:extLst>
      <p:ext uri="{BB962C8B-B14F-4D97-AF65-F5344CB8AC3E}">
        <p14:creationId xmlns:p14="http://schemas.microsoft.com/office/powerpoint/2010/main" val="425187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404813"/>
            <a:ext cx="8316416" cy="575151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id-ID" sz="3200" b="1" dirty="0"/>
              <a:t>Mekanisme Pembayaran</a:t>
            </a:r>
          </a:p>
          <a:p>
            <a:pPr marL="514350" indent="-514350">
              <a:buFont typeface="+mj-lt"/>
              <a:buAutoNum type="alphaU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Uang</a:t>
            </a:r>
            <a:r>
              <a:rPr lang="en-US" sz="3200" dirty="0"/>
              <a:t> </a:t>
            </a:r>
            <a:r>
              <a:rPr lang="en-US" sz="3200" dirty="0" err="1"/>
              <a:t>Kuliah</a:t>
            </a:r>
            <a:r>
              <a:rPr lang="en-US" sz="3200" dirty="0"/>
              <a:t> yang </a:t>
            </a:r>
            <a:r>
              <a:rPr lang="en-US" sz="3200" dirty="0" err="1"/>
              <a:t>dikelola</a:t>
            </a:r>
            <a:r>
              <a:rPr lang="en-US" sz="3200" dirty="0"/>
              <a:t> </a:t>
            </a:r>
            <a:r>
              <a:rPr lang="en-US" sz="3200" dirty="0" err="1"/>
              <a:t>Universitas</a:t>
            </a:r>
            <a:r>
              <a:rPr lang="en-US" sz="3200" dirty="0"/>
              <a:t> </a:t>
            </a:r>
            <a:r>
              <a:rPr lang="en-US" sz="3200" dirty="0" err="1"/>
              <a:t>dibayar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Rekening</a:t>
            </a:r>
            <a:r>
              <a:rPr lang="en-US" sz="3200" dirty="0"/>
              <a:t> </a:t>
            </a:r>
            <a:r>
              <a:rPr lang="en-US" sz="3200" dirty="0" err="1" smtClean="0"/>
              <a:t>Yayasan</a:t>
            </a:r>
            <a:r>
              <a:rPr lang="en-US" sz="3200" dirty="0" smtClean="0"/>
              <a:t> </a:t>
            </a:r>
            <a:r>
              <a:rPr lang="en-US" sz="3200" dirty="0" err="1" smtClean="0"/>
              <a:t>Univ</a:t>
            </a:r>
            <a:r>
              <a:rPr lang="en-US" sz="3200" dirty="0" err="1" smtClean="0"/>
              <a:t>ersitas</a:t>
            </a:r>
            <a:r>
              <a:rPr lang="en-US" sz="3200" dirty="0" smtClean="0"/>
              <a:t> Islam Bandung</a:t>
            </a:r>
            <a:endParaRPr lang="en-US" sz="3200" dirty="0"/>
          </a:p>
          <a:p>
            <a:pPr marL="457200" indent="-457200">
              <a:buAutoNum type="arabicPeriod"/>
            </a:pPr>
            <a:endParaRPr lang="en-US" sz="3200" dirty="0"/>
          </a:p>
          <a:p>
            <a:pPr marL="457200" indent="-457200">
              <a:buAutoNum type="arabicPeriod"/>
            </a:pPr>
            <a:r>
              <a:rPr lang="id-ID" sz="3200" dirty="0"/>
              <a:t>Pembayaran Mata Kuliah</a:t>
            </a:r>
            <a:r>
              <a:rPr lang="en-US" sz="3200" dirty="0"/>
              <a:t> yang </a:t>
            </a:r>
            <a:r>
              <a:rPr lang="en-US" sz="3200" dirty="0" err="1"/>
              <a:t>dikelola</a:t>
            </a:r>
            <a:r>
              <a:rPr lang="en-US" sz="3200" dirty="0"/>
              <a:t> </a:t>
            </a:r>
            <a:r>
              <a:rPr lang="en-US" sz="3200" dirty="0" err="1"/>
              <a:t>Fakultas</a:t>
            </a:r>
            <a:r>
              <a:rPr lang="en-US" sz="3200" dirty="0"/>
              <a:t> </a:t>
            </a:r>
            <a:r>
              <a:rPr lang="en-US" sz="3200" dirty="0" err="1"/>
              <a:t>yaitu</a:t>
            </a:r>
            <a:r>
              <a:rPr lang="en-US" sz="3200" dirty="0"/>
              <a:t> Mata </a:t>
            </a:r>
            <a:r>
              <a:rPr lang="en-US" sz="3200" dirty="0" err="1"/>
              <a:t>Kuliah</a:t>
            </a:r>
            <a:r>
              <a:rPr lang="id-ID" sz="3200" dirty="0"/>
              <a:t> Non-DPP</a:t>
            </a:r>
            <a:r>
              <a:rPr lang="en-US" sz="3200" dirty="0"/>
              <a:t> (</a:t>
            </a:r>
            <a:r>
              <a:rPr lang="en-US" sz="3200" dirty="0" err="1"/>
              <a:t>Matakuliah</a:t>
            </a:r>
            <a:r>
              <a:rPr lang="en-US" sz="3200" dirty="0"/>
              <a:t> </a:t>
            </a:r>
            <a:r>
              <a:rPr lang="en-US" sz="3200" dirty="0" err="1"/>
              <a:t>Peminatan</a:t>
            </a:r>
            <a:r>
              <a:rPr lang="en-US" sz="3200" dirty="0"/>
              <a:t> </a:t>
            </a:r>
            <a:r>
              <a:rPr lang="en-US" sz="3200" dirty="0" err="1"/>
              <a:t>berbentuk</a:t>
            </a:r>
            <a:r>
              <a:rPr lang="en-US" sz="3200" dirty="0"/>
              <a:t> seminar/</a:t>
            </a:r>
            <a:r>
              <a:rPr lang="en-US" sz="3200" dirty="0" err="1"/>
              <a:t>Praktikum</a:t>
            </a:r>
            <a:r>
              <a:rPr lang="en-US" sz="3200" dirty="0"/>
              <a:t> lap), </a:t>
            </a:r>
            <a:r>
              <a:rPr lang="en-US" sz="3200" dirty="0" err="1"/>
              <a:t>Skripsi</a:t>
            </a:r>
            <a:r>
              <a:rPr lang="en-US" sz="3200" dirty="0"/>
              <a:t> , </a:t>
            </a:r>
            <a:r>
              <a:rPr lang="en-US" sz="3200" dirty="0" err="1"/>
              <a:t>Pembayaran</a:t>
            </a:r>
            <a:r>
              <a:rPr lang="en-US" sz="3200" dirty="0"/>
              <a:t> </a:t>
            </a:r>
            <a:r>
              <a:rPr lang="en-US" sz="3200" dirty="0" err="1"/>
              <a:t>Sidang</a:t>
            </a:r>
            <a:r>
              <a:rPr lang="en-US" sz="3200" dirty="0"/>
              <a:t>, </a:t>
            </a:r>
            <a:r>
              <a:rPr lang="en-US" sz="3200" dirty="0" err="1"/>
              <a:t>Pelepasan</a:t>
            </a:r>
            <a:r>
              <a:rPr lang="en-US" sz="3200" dirty="0"/>
              <a:t> </a:t>
            </a:r>
            <a:r>
              <a:rPr lang="en-US" sz="3200" dirty="0" err="1"/>
              <a:t>Sarjan</a:t>
            </a:r>
            <a:r>
              <a:rPr lang="id-ID" sz="3200" dirty="0"/>
              <a:t> melalui Bank dengan No.rekening Fakultas</a:t>
            </a:r>
            <a:r>
              <a:rPr lang="id-ID" sz="3200" dirty="0" smtClean="0"/>
              <a:t>,.</a:t>
            </a:r>
            <a:endParaRPr lang="id-ID" sz="3200" dirty="0"/>
          </a:p>
          <a:p>
            <a:pPr marL="514350" indent="-514350">
              <a:buFont typeface="+mj-lt"/>
              <a:buAutoNum type="alphaUcPeriod"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36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</TotalTime>
  <Words>871</Words>
  <Application>Microsoft Office PowerPoint</Application>
  <PresentationFormat>On-screen Show (4:3)</PresentationFormat>
  <Paragraphs>279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Origin</vt:lpstr>
      <vt:lpstr>Adjacency</vt:lpstr>
      <vt:lpstr>PowerPoint Presentation</vt:lpstr>
      <vt:lpstr>PENGELOLAAN KEUANGAN</vt:lpstr>
      <vt:lpstr>BIAYA PENDIDIKAN </vt:lpstr>
      <vt:lpstr>KEUANGAN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BIAYA UANG KULIAH MABA 2019-2020</vt:lpstr>
      <vt:lpstr>ESTIMASI UANG KULIAH ANGKATAN 2019</vt:lpstr>
      <vt:lpstr>ESTIMASI UANG KULIAH ANGKATAN 2019 SEMESTER SELANJUTNYA</vt:lpstr>
      <vt:lpstr>TARIF UANG KULIAH ANGKATAN 2019 SEMESTER SELANJUTNYA</vt:lpstr>
      <vt:lpstr>ESTIMASI TARIF UANG KULIAH ANGKATAN 2019  </vt:lpstr>
      <vt:lpstr>LAYANAN ADMINISTRASI</vt:lpstr>
      <vt:lpstr>Tenaga kependidikan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KEBIJAKAN KEUANGAN UNISBA DAN FAKULTAS PSIKOLOGI</dc:title>
  <dc:creator>Psikologi Unisba</dc:creator>
  <cp:lastModifiedBy>psikologi</cp:lastModifiedBy>
  <cp:revision>58</cp:revision>
  <dcterms:created xsi:type="dcterms:W3CDTF">2013-08-24T00:31:44Z</dcterms:created>
  <dcterms:modified xsi:type="dcterms:W3CDTF">2019-09-26T02:58:53Z</dcterms:modified>
</cp:coreProperties>
</file>